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5083" r:id="rId2"/>
  </p:sldMasterIdLst>
  <p:notesMasterIdLst>
    <p:notesMasterId r:id="rId42"/>
  </p:notesMasterIdLst>
  <p:handoutMasterIdLst>
    <p:handoutMasterId r:id="rId43"/>
  </p:handoutMasterIdLst>
  <p:sldIdLst>
    <p:sldId id="256" r:id="rId3"/>
    <p:sldId id="302" r:id="rId4"/>
    <p:sldId id="304" r:id="rId5"/>
    <p:sldId id="259" r:id="rId6"/>
    <p:sldId id="303" r:id="rId7"/>
    <p:sldId id="300" r:id="rId8"/>
    <p:sldId id="270" r:id="rId9"/>
    <p:sldId id="267" r:id="rId10"/>
    <p:sldId id="272" r:id="rId11"/>
    <p:sldId id="268" r:id="rId12"/>
    <p:sldId id="269" r:id="rId13"/>
    <p:sldId id="281" r:id="rId14"/>
    <p:sldId id="282" r:id="rId15"/>
    <p:sldId id="283" r:id="rId16"/>
    <p:sldId id="284" r:id="rId17"/>
    <p:sldId id="285" r:id="rId18"/>
    <p:sldId id="286" r:id="rId19"/>
    <p:sldId id="301" r:id="rId20"/>
    <p:sldId id="280" r:id="rId21"/>
    <p:sldId id="292" r:id="rId22"/>
    <p:sldId id="287" r:id="rId23"/>
    <p:sldId id="288" r:id="rId24"/>
    <p:sldId id="289" r:id="rId25"/>
    <p:sldId id="290" r:id="rId26"/>
    <p:sldId id="273" r:id="rId27"/>
    <p:sldId id="274" r:id="rId28"/>
    <p:sldId id="293" r:id="rId29"/>
    <p:sldId id="275" r:id="rId30"/>
    <p:sldId id="291" r:id="rId31"/>
    <p:sldId id="277" r:id="rId32"/>
    <p:sldId id="278" r:id="rId33"/>
    <p:sldId id="264" r:id="rId34"/>
    <p:sldId id="294" r:id="rId35"/>
    <p:sldId id="295" r:id="rId36"/>
    <p:sldId id="296" r:id="rId37"/>
    <p:sldId id="297" r:id="rId38"/>
    <p:sldId id="298" r:id="rId39"/>
    <p:sldId id="261" r:id="rId40"/>
    <p:sldId id="299" r:id="rId41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517"/>
    <p:restoredTop sz="77230" autoAdjust="0"/>
  </p:normalViewPr>
  <p:slideViewPr>
    <p:cSldViewPr>
      <p:cViewPr varScale="1">
        <p:scale>
          <a:sx n="133" d="100"/>
          <a:sy n="133" d="100"/>
        </p:scale>
        <p:origin x="952" y="1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88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6DD79A-E764-E149-BBC0-BB59F6E81282}" type="doc">
      <dgm:prSet loTypeId="urn:microsoft.com/office/officeart/2005/8/layout/vList2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6EAE10E-032E-574E-812C-B8DE884A56D0}">
      <dgm:prSet/>
      <dgm:spPr/>
      <dgm:t>
        <a:bodyPr/>
        <a:lstStyle/>
        <a:p>
          <a:pPr rtl="0"/>
          <a:r>
            <a:rPr lang="en-US" dirty="0"/>
            <a:t>‘Most Accessible Healthcare professional’</a:t>
          </a:r>
        </a:p>
      </dgm:t>
    </dgm:pt>
    <dgm:pt modelId="{302DB47C-EF6B-734E-A861-498CA8E43264}" type="parTrans" cxnId="{3E26122D-E72D-6940-988C-80AC5BB6DB49}">
      <dgm:prSet/>
      <dgm:spPr/>
      <dgm:t>
        <a:bodyPr/>
        <a:lstStyle/>
        <a:p>
          <a:endParaRPr lang="en-US"/>
        </a:p>
      </dgm:t>
    </dgm:pt>
    <dgm:pt modelId="{37A5B56F-2ECF-9840-A1AC-F3E7FDD07C3C}" type="sibTrans" cxnId="{3E26122D-E72D-6940-988C-80AC5BB6DB49}">
      <dgm:prSet/>
      <dgm:spPr/>
      <dgm:t>
        <a:bodyPr/>
        <a:lstStyle/>
        <a:p>
          <a:endParaRPr lang="en-US"/>
        </a:p>
      </dgm:t>
    </dgm:pt>
    <dgm:pt modelId="{BD338F6F-7779-3F4A-AF13-20A0FC0F768C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96.5% of U.S. population live within 10 miles of a pharmacy</a:t>
          </a:r>
        </a:p>
      </dgm:t>
    </dgm:pt>
    <dgm:pt modelId="{C179809E-34EF-2D42-BC23-C0FBE2785B65}" type="parTrans" cxnId="{3C6EFF9F-32AD-0A4D-AAA1-7D51FCFBD66C}">
      <dgm:prSet/>
      <dgm:spPr/>
      <dgm:t>
        <a:bodyPr/>
        <a:lstStyle/>
        <a:p>
          <a:endParaRPr lang="en-US"/>
        </a:p>
      </dgm:t>
    </dgm:pt>
    <dgm:pt modelId="{F8371FD2-59A2-174A-A1CD-7EF087FDE9E3}" type="sibTrans" cxnId="{3C6EFF9F-32AD-0A4D-AAA1-7D51FCFBD66C}">
      <dgm:prSet/>
      <dgm:spPr/>
      <dgm:t>
        <a:bodyPr/>
        <a:lstStyle/>
        <a:p>
          <a:endParaRPr lang="en-US"/>
        </a:p>
      </dgm:t>
    </dgm:pt>
    <dgm:pt modelId="{8A787A4C-B429-8343-96BF-13E04F6A7445}" type="pres">
      <dgm:prSet presAssocID="{1E6DD79A-E764-E149-BBC0-BB59F6E81282}" presName="linear" presStyleCnt="0">
        <dgm:presLayoutVars>
          <dgm:animLvl val="lvl"/>
          <dgm:resizeHandles val="exact"/>
        </dgm:presLayoutVars>
      </dgm:prSet>
      <dgm:spPr/>
    </dgm:pt>
    <dgm:pt modelId="{E5FA265C-46EF-2440-BE24-F5F1AD4BF5F4}" type="pres">
      <dgm:prSet presAssocID="{E6EAE10E-032E-574E-812C-B8DE884A56D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DE5E71A-0175-3746-A3D1-B142280C34C6}" type="pres">
      <dgm:prSet presAssocID="{37A5B56F-2ECF-9840-A1AC-F3E7FDD07C3C}" presName="spacer" presStyleCnt="0"/>
      <dgm:spPr/>
    </dgm:pt>
    <dgm:pt modelId="{D895743A-E0A1-9B4C-97D0-5C6788F86C31}" type="pres">
      <dgm:prSet presAssocID="{BD338F6F-7779-3F4A-AF13-20A0FC0F768C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3E26122D-E72D-6940-988C-80AC5BB6DB49}" srcId="{1E6DD79A-E764-E149-BBC0-BB59F6E81282}" destId="{E6EAE10E-032E-574E-812C-B8DE884A56D0}" srcOrd="0" destOrd="0" parTransId="{302DB47C-EF6B-734E-A861-498CA8E43264}" sibTransId="{37A5B56F-2ECF-9840-A1AC-F3E7FDD07C3C}"/>
    <dgm:cxn modelId="{3268625B-FF7E-5442-94BA-71EA9E1550CA}" type="presOf" srcId="{BD338F6F-7779-3F4A-AF13-20A0FC0F768C}" destId="{D895743A-E0A1-9B4C-97D0-5C6788F86C31}" srcOrd="0" destOrd="0" presId="urn:microsoft.com/office/officeart/2005/8/layout/vList2"/>
    <dgm:cxn modelId="{3C6EFF9F-32AD-0A4D-AAA1-7D51FCFBD66C}" srcId="{1E6DD79A-E764-E149-BBC0-BB59F6E81282}" destId="{BD338F6F-7779-3F4A-AF13-20A0FC0F768C}" srcOrd="1" destOrd="0" parTransId="{C179809E-34EF-2D42-BC23-C0FBE2785B65}" sibTransId="{F8371FD2-59A2-174A-A1CD-7EF087FDE9E3}"/>
    <dgm:cxn modelId="{A42E15A9-3900-CB4F-93BF-E9DFA3CC05E6}" type="presOf" srcId="{E6EAE10E-032E-574E-812C-B8DE884A56D0}" destId="{E5FA265C-46EF-2440-BE24-F5F1AD4BF5F4}" srcOrd="0" destOrd="0" presId="urn:microsoft.com/office/officeart/2005/8/layout/vList2"/>
    <dgm:cxn modelId="{0ACBF7FE-6FDA-324A-A493-2DF319C6118A}" type="presOf" srcId="{1E6DD79A-E764-E149-BBC0-BB59F6E81282}" destId="{8A787A4C-B429-8343-96BF-13E04F6A7445}" srcOrd="0" destOrd="0" presId="urn:microsoft.com/office/officeart/2005/8/layout/vList2"/>
    <dgm:cxn modelId="{00D31176-4D40-AB47-81B5-21A089D99218}" type="presParOf" srcId="{8A787A4C-B429-8343-96BF-13E04F6A7445}" destId="{E5FA265C-46EF-2440-BE24-F5F1AD4BF5F4}" srcOrd="0" destOrd="0" presId="urn:microsoft.com/office/officeart/2005/8/layout/vList2"/>
    <dgm:cxn modelId="{F521A6B1-D37C-5A45-9EB7-F4916D5039FF}" type="presParOf" srcId="{8A787A4C-B429-8343-96BF-13E04F6A7445}" destId="{FDE5E71A-0175-3746-A3D1-B142280C34C6}" srcOrd="1" destOrd="0" presId="urn:microsoft.com/office/officeart/2005/8/layout/vList2"/>
    <dgm:cxn modelId="{40D87A38-FF51-164D-8CDD-3967D4D7C92A}" type="presParOf" srcId="{8A787A4C-B429-8343-96BF-13E04F6A7445}" destId="{D895743A-E0A1-9B4C-97D0-5C6788F86C3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71A37C-CC3B-3D42-A56D-029C56992446}" type="doc">
      <dgm:prSet loTypeId="urn:microsoft.com/office/officeart/2005/8/layout/hierarchy3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0CA2BA-94F4-9942-94DE-4F88569F0C6E}">
      <dgm:prSet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5400000" scaled="1"/>
          <a:tileRect/>
        </a:gradFill>
      </dgm:spPr>
      <dgm:t>
        <a:bodyPr/>
        <a:lstStyle/>
        <a:p>
          <a:pPr rtl="0"/>
          <a:r>
            <a:rPr lang="en-US" sz="2000" dirty="0">
              <a:latin typeface="Franklin Gothic Medium" charset="0"/>
              <a:ea typeface="Franklin Gothic Medium" charset="0"/>
              <a:cs typeface="Franklin Gothic Medium" charset="0"/>
            </a:rPr>
            <a:t>Practice Degrees:</a:t>
          </a:r>
        </a:p>
      </dgm:t>
    </dgm:pt>
    <dgm:pt modelId="{CC0B518B-7B02-4846-AFD9-3092B540379D}" type="parTrans" cxnId="{928FF66D-1127-3747-B244-EBDBE2820091}">
      <dgm:prSet/>
      <dgm:spPr/>
      <dgm:t>
        <a:bodyPr/>
        <a:lstStyle/>
        <a:p>
          <a:endParaRPr lang="en-US" sz="2400">
            <a:latin typeface="Franklin Gothic Book" charset="0"/>
            <a:ea typeface="Franklin Gothic Book" charset="0"/>
            <a:cs typeface="Franklin Gothic Book" charset="0"/>
          </a:endParaRPr>
        </a:p>
      </dgm:t>
    </dgm:pt>
    <dgm:pt modelId="{558FF1C9-7CD4-6E4F-9A0F-0DC32C5D65B6}" type="sibTrans" cxnId="{928FF66D-1127-3747-B244-EBDBE2820091}">
      <dgm:prSet/>
      <dgm:spPr/>
      <dgm:t>
        <a:bodyPr/>
        <a:lstStyle/>
        <a:p>
          <a:endParaRPr lang="en-US" sz="2400">
            <a:latin typeface="Franklin Gothic Book" charset="0"/>
            <a:ea typeface="Franklin Gothic Book" charset="0"/>
            <a:cs typeface="Franklin Gothic Book" charset="0"/>
          </a:endParaRPr>
        </a:p>
      </dgm:t>
    </dgm:pt>
    <dgm:pt modelId="{A27D8260-A73D-4B4E-869E-740B4A865917}">
      <dgm:prSet custT="1"/>
      <dgm:spPr/>
      <dgm:t>
        <a:bodyPr/>
        <a:lstStyle/>
        <a:p>
          <a:pPr algn="ctr" rtl="0"/>
          <a:r>
            <a:rPr lang="en-US" sz="1200" dirty="0">
              <a:latin typeface="Franklin Gothic Book" charset="0"/>
              <a:ea typeface="Franklin Gothic Book" charset="0"/>
              <a:cs typeface="Franklin Gothic Book" charset="0"/>
            </a:rPr>
            <a:t>Bachelors Degree in Pharmacy (</a:t>
          </a:r>
          <a:r>
            <a:rPr lang="en-US" sz="1200" dirty="0" err="1">
              <a:latin typeface="Franklin Gothic Book" charset="0"/>
              <a:ea typeface="Franklin Gothic Book" charset="0"/>
              <a:cs typeface="Franklin Gothic Book" charset="0"/>
            </a:rPr>
            <a:t>BSPharm</a:t>
          </a:r>
          <a:r>
            <a:rPr lang="en-US" sz="1200" dirty="0">
              <a:latin typeface="Franklin Gothic Book" charset="0"/>
              <a:ea typeface="Franklin Gothic Book" charset="0"/>
              <a:cs typeface="Franklin Gothic Book" charset="0"/>
            </a:rPr>
            <a:t>)</a:t>
          </a:r>
        </a:p>
        <a:p>
          <a:pPr algn="ctr" rtl="0"/>
          <a:r>
            <a:rPr lang="en-US" sz="1000" dirty="0">
              <a:latin typeface="Franklin Gothic Book" charset="0"/>
              <a:ea typeface="Franklin Gothic Book" charset="0"/>
              <a:cs typeface="Franklin Gothic Book" charset="0"/>
            </a:rPr>
            <a:t>No longer available</a:t>
          </a:r>
          <a:endParaRPr lang="en-US" sz="1200" dirty="0">
            <a:latin typeface="Franklin Gothic Book" charset="0"/>
            <a:ea typeface="Franklin Gothic Book" charset="0"/>
            <a:cs typeface="Franklin Gothic Book" charset="0"/>
          </a:endParaRPr>
        </a:p>
      </dgm:t>
    </dgm:pt>
    <dgm:pt modelId="{69CE2914-168D-644A-B594-3379E9357204}" type="parTrans" cxnId="{10DAD76D-1B5B-A844-B0A8-CAA7246AA669}">
      <dgm:prSet/>
      <dgm:spPr/>
      <dgm:t>
        <a:bodyPr/>
        <a:lstStyle/>
        <a:p>
          <a:endParaRPr lang="en-US" sz="2400">
            <a:latin typeface="Franklin Gothic Book" charset="0"/>
            <a:ea typeface="Franklin Gothic Book" charset="0"/>
            <a:cs typeface="Franklin Gothic Book" charset="0"/>
          </a:endParaRPr>
        </a:p>
      </dgm:t>
    </dgm:pt>
    <dgm:pt modelId="{35AFBFA4-B928-FF43-A9C7-45EBBD77E550}" type="sibTrans" cxnId="{10DAD76D-1B5B-A844-B0A8-CAA7246AA669}">
      <dgm:prSet/>
      <dgm:spPr/>
      <dgm:t>
        <a:bodyPr/>
        <a:lstStyle/>
        <a:p>
          <a:endParaRPr lang="en-US" sz="2400">
            <a:latin typeface="Franklin Gothic Book" charset="0"/>
            <a:ea typeface="Franklin Gothic Book" charset="0"/>
            <a:cs typeface="Franklin Gothic Book" charset="0"/>
          </a:endParaRPr>
        </a:p>
      </dgm:t>
    </dgm:pt>
    <dgm:pt modelId="{F499C277-5EBA-484D-9457-80826AF75924}">
      <dgm:prSet custT="1"/>
      <dgm:sp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</dgm:spPr>
      <dgm:t>
        <a:bodyPr/>
        <a:lstStyle/>
        <a:p>
          <a:pPr rtl="0"/>
          <a:r>
            <a:rPr lang="en-US" sz="1400" b="0" dirty="0">
              <a:solidFill>
                <a:schemeClr val="tx1"/>
              </a:solidFill>
              <a:latin typeface="Franklin Gothic Medium" charset="0"/>
              <a:ea typeface="Franklin Gothic Medium" charset="0"/>
              <a:cs typeface="Franklin Gothic Medium" charset="0"/>
            </a:rPr>
            <a:t>Doctor of Pharmacy (PharmD)</a:t>
          </a:r>
        </a:p>
      </dgm:t>
    </dgm:pt>
    <dgm:pt modelId="{F1AC36B6-537C-3141-B5A4-0DCE7BB7626A}" type="parTrans" cxnId="{99E6E049-85E4-E247-8BB5-D732AE93B10A}">
      <dgm:prSet/>
      <dgm:spPr/>
      <dgm:t>
        <a:bodyPr/>
        <a:lstStyle/>
        <a:p>
          <a:endParaRPr lang="en-US" sz="2400">
            <a:latin typeface="Franklin Gothic Book" charset="0"/>
            <a:ea typeface="Franklin Gothic Book" charset="0"/>
            <a:cs typeface="Franklin Gothic Book" charset="0"/>
          </a:endParaRPr>
        </a:p>
      </dgm:t>
    </dgm:pt>
    <dgm:pt modelId="{6D82C8BB-34D1-6A4E-BDAE-124EA594E906}" type="sibTrans" cxnId="{99E6E049-85E4-E247-8BB5-D732AE93B10A}">
      <dgm:prSet/>
      <dgm:spPr/>
      <dgm:t>
        <a:bodyPr/>
        <a:lstStyle/>
        <a:p>
          <a:endParaRPr lang="en-US" sz="2400">
            <a:latin typeface="Franklin Gothic Book" charset="0"/>
            <a:ea typeface="Franklin Gothic Book" charset="0"/>
            <a:cs typeface="Franklin Gothic Book" charset="0"/>
          </a:endParaRPr>
        </a:p>
      </dgm:t>
    </dgm:pt>
    <dgm:pt modelId="{E261334F-38AE-AF49-858C-C2086C8180E5}">
      <dgm:prSet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5400000" scaled="1"/>
          <a:tileRect/>
        </a:gradFill>
      </dgm:spPr>
      <dgm:t>
        <a:bodyPr/>
        <a:lstStyle/>
        <a:p>
          <a:pPr rtl="0"/>
          <a:r>
            <a:rPr lang="en-US" sz="2000" dirty="0">
              <a:latin typeface="Franklin Gothic Medium" charset="0"/>
              <a:ea typeface="Franklin Gothic Medium" charset="0"/>
              <a:cs typeface="Franklin Gothic Medium" charset="0"/>
            </a:rPr>
            <a:t>Research Degrees</a:t>
          </a:r>
        </a:p>
      </dgm:t>
    </dgm:pt>
    <dgm:pt modelId="{566ECB46-5549-C740-A4A1-955FB2757AA5}" type="parTrans" cxnId="{C096E29F-7DEF-8346-A821-0C5A3FDAAC6E}">
      <dgm:prSet/>
      <dgm:spPr/>
      <dgm:t>
        <a:bodyPr/>
        <a:lstStyle/>
        <a:p>
          <a:endParaRPr lang="en-US" sz="2400">
            <a:latin typeface="Franklin Gothic Book" charset="0"/>
            <a:ea typeface="Franklin Gothic Book" charset="0"/>
            <a:cs typeface="Franklin Gothic Book" charset="0"/>
          </a:endParaRPr>
        </a:p>
      </dgm:t>
    </dgm:pt>
    <dgm:pt modelId="{B44D88C2-EF25-5848-93EB-64C8C7AFAD24}" type="sibTrans" cxnId="{C096E29F-7DEF-8346-A821-0C5A3FDAAC6E}">
      <dgm:prSet/>
      <dgm:spPr/>
      <dgm:t>
        <a:bodyPr/>
        <a:lstStyle/>
        <a:p>
          <a:endParaRPr lang="en-US" sz="2400">
            <a:latin typeface="Franklin Gothic Book" charset="0"/>
            <a:ea typeface="Franklin Gothic Book" charset="0"/>
            <a:cs typeface="Franklin Gothic Book" charset="0"/>
          </a:endParaRPr>
        </a:p>
      </dgm:t>
    </dgm:pt>
    <dgm:pt modelId="{C38F1BE5-5F60-1A40-99BB-54101E986FFE}">
      <dgm:prSet custT="1"/>
      <dgm:spPr/>
      <dgm:t>
        <a:bodyPr/>
        <a:lstStyle/>
        <a:p>
          <a:pPr rtl="0"/>
          <a:r>
            <a:rPr lang="en-US" sz="1400">
              <a:latin typeface="Franklin Gothic Book" charset="0"/>
              <a:ea typeface="Franklin Gothic Book" charset="0"/>
              <a:cs typeface="Franklin Gothic Book" charset="0"/>
            </a:rPr>
            <a:t>MSc: many focus areas</a:t>
          </a:r>
        </a:p>
      </dgm:t>
    </dgm:pt>
    <dgm:pt modelId="{6A987A81-E2B1-074D-8807-F031F732975E}" type="parTrans" cxnId="{DEE8BB6D-5CEF-EF4F-BD34-88B09DD18ED4}">
      <dgm:prSet/>
      <dgm:spPr/>
      <dgm:t>
        <a:bodyPr/>
        <a:lstStyle/>
        <a:p>
          <a:endParaRPr lang="en-US" sz="2400">
            <a:latin typeface="Franklin Gothic Book" charset="0"/>
            <a:ea typeface="Franklin Gothic Book" charset="0"/>
            <a:cs typeface="Franklin Gothic Book" charset="0"/>
          </a:endParaRPr>
        </a:p>
      </dgm:t>
    </dgm:pt>
    <dgm:pt modelId="{997A8F6A-E820-F04B-A5F1-99B084AA3523}" type="sibTrans" cxnId="{DEE8BB6D-5CEF-EF4F-BD34-88B09DD18ED4}">
      <dgm:prSet/>
      <dgm:spPr/>
      <dgm:t>
        <a:bodyPr/>
        <a:lstStyle/>
        <a:p>
          <a:endParaRPr lang="en-US" sz="2400">
            <a:latin typeface="Franklin Gothic Book" charset="0"/>
            <a:ea typeface="Franklin Gothic Book" charset="0"/>
            <a:cs typeface="Franklin Gothic Book" charset="0"/>
          </a:endParaRPr>
        </a:p>
      </dgm:t>
    </dgm:pt>
    <dgm:pt modelId="{93B915E7-2E91-2147-B4B3-6BA35F12D34C}">
      <dgm:prSet custT="1"/>
      <dgm:spPr/>
      <dgm:t>
        <a:bodyPr/>
        <a:lstStyle/>
        <a:p>
          <a:pPr rtl="0"/>
          <a:r>
            <a:rPr lang="en-US" sz="1400">
              <a:latin typeface="Franklin Gothic Book" charset="0"/>
              <a:ea typeface="Franklin Gothic Book" charset="0"/>
              <a:cs typeface="Franklin Gothic Book" charset="0"/>
            </a:rPr>
            <a:t>PhD: many focus areas</a:t>
          </a:r>
        </a:p>
      </dgm:t>
    </dgm:pt>
    <dgm:pt modelId="{A012B395-131A-D445-A9FB-183F6C1F1A13}" type="parTrans" cxnId="{C915C3B7-E332-024D-A4AA-B3C23643248C}">
      <dgm:prSet/>
      <dgm:spPr/>
      <dgm:t>
        <a:bodyPr/>
        <a:lstStyle/>
        <a:p>
          <a:endParaRPr lang="en-US" sz="2400">
            <a:latin typeface="Franklin Gothic Book" charset="0"/>
            <a:ea typeface="Franklin Gothic Book" charset="0"/>
            <a:cs typeface="Franklin Gothic Book" charset="0"/>
          </a:endParaRPr>
        </a:p>
      </dgm:t>
    </dgm:pt>
    <dgm:pt modelId="{32F63B17-07E5-7D48-A2F6-B58DF4EC0A62}" type="sibTrans" cxnId="{C915C3B7-E332-024D-A4AA-B3C23643248C}">
      <dgm:prSet/>
      <dgm:spPr/>
      <dgm:t>
        <a:bodyPr/>
        <a:lstStyle/>
        <a:p>
          <a:endParaRPr lang="en-US" sz="2400">
            <a:latin typeface="Franklin Gothic Book" charset="0"/>
            <a:ea typeface="Franklin Gothic Book" charset="0"/>
            <a:cs typeface="Franklin Gothic Book" charset="0"/>
          </a:endParaRPr>
        </a:p>
      </dgm:t>
    </dgm:pt>
    <dgm:pt modelId="{7C0F30ED-557E-B64A-8BB5-227DF5AA03E4}">
      <dgm:prSet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5400000" scaled="1"/>
          <a:tileRect/>
        </a:gradFill>
      </dgm:spPr>
      <dgm:t>
        <a:bodyPr/>
        <a:lstStyle/>
        <a:p>
          <a:pPr rtl="0"/>
          <a:r>
            <a:rPr lang="en-US" sz="2000" dirty="0">
              <a:latin typeface="Franklin Gothic Medium" charset="0"/>
              <a:ea typeface="Franklin Gothic Medium" charset="0"/>
              <a:cs typeface="Franklin Gothic Medium" charset="0"/>
            </a:rPr>
            <a:t>Dual Degrees </a:t>
          </a:r>
          <a:r>
            <a:rPr lang="en-US" sz="1600" dirty="0">
              <a:latin typeface="Franklin Gothic Medium" charset="0"/>
              <a:ea typeface="Franklin Gothic Medium" charset="0"/>
              <a:cs typeface="Franklin Gothic Medium" charset="0"/>
            </a:rPr>
            <a:t>(offered by some schools)</a:t>
          </a:r>
        </a:p>
      </dgm:t>
    </dgm:pt>
    <dgm:pt modelId="{194037C2-A5DF-A34B-9226-A5731A7AEBC1}" type="parTrans" cxnId="{F2456EDF-7500-264F-A1ED-3A3D0B7673E1}">
      <dgm:prSet/>
      <dgm:spPr/>
      <dgm:t>
        <a:bodyPr/>
        <a:lstStyle/>
        <a:p>
          <a:endParaRPr lang="en-US" sz="2400">
            <a:latin typeface="Franklin Gothic Book" charset="0"/>
            <a:ea typeface="Franklin Gothic Book" charset="0"/>
            <a:cs typeface="Franklin Gothic Book" charset="0"/>
          </a:endParaRPr>
        </a:p>
      </dgm:t>
    </dgm:pt>
    <dgm:pt modelId="{E70BA53D-970C-1244-967A-0CB614BFF016}" type="sibTrans" cxnId="{F2456EDF-7500-264F-A1ED-3A3D0B7673E1}">
      <dgm:prSet/>
      <dgm:spPr/>
      <dgm:t>
        <a:bodyPr/>
        <a:lstStyle/>
        <a:p>
          <a:endParaRPr lang="en-US" sz="2400">
            <a:latin typeface="Franklin Gothic Book" charset="0"/>
            <a:ea typeface="Franklin Gothic Book" charset="0"/>
            <a:cs typeface="Franklin Gothic Book" charset="0"/>
          </a:endParaRPr>
        </a:p>
      </dgm:t>
    </dgm:pt>
    <dgm:pt modelId="{B92B7BD5-1273-9A4A-A1CE-A30F96C5EBE3}">
      <dgm:prSet custT="1"/>
      <dgm:spPr/>
      <dgm:t>
        <a:bodyPr/>
        <a:lstStyle/>
        <a:p>
          <a:pPr rtl="0"/>
          <a:r>
            <a:rPr lang="en-US" sz="1400">
              <a:latin typeface="Franklin Gothic Book" charset="0"/>
              <a:ea typeface="Franklin Gothic Book" charset="0"/>
              <a:cs typeface="Franklin Gothic Book" charset="0"/>
            </a:rPr>
            <a:t>PharmD/MPH</a:t>
          </a:r>
        </a:p>
      </dgm:t>
    </dgm:pt>
    <dgm:pt modelId="{08405E36-5764-DE44-9E29-04AFCE3D7663}" type="parTrans" cxnId="{3FEB3EBD-891A-AB40-83DA-94074B1BF71B}">
      <dgm:prSet/>
      <dgm:spPr/>
      <dgm:t>
        <a:bodyPr/>
        <a:lstStyle/>
        <a:p>
          <a:endParaRPr lang="en-US" sz="2400">
            <a:latin typeface="Franklin Gothic Book" charset="0"/>
            <a:ea typeface="Franklin Gothic Book" charset="0"/>
            <a:cs typeface="Franklin Gothic Book" charset="0"/>
          </a:endParaRPr>
        </a:p>
      </dgm:t>
    </dgm:pt>
    <dgm:pt modelId="{56EBD698-9D07-9248-848D-4EB5CFEA6DEF}" type="sibTrans" cxnId="{3FEB3EBD-891A-AB40-83DA-94074B1BF71B}">
      <dgm:prSet/>
      <dgm:spPr/>
      <dgm:t>
        <a:bodyPr/>
        <a:lstStyle/>
        <a:p>
          <a:endParaRPr lang="en-US" sz="2400">
            <a:latin typeface="Franklin Gothic Book" charset="0"/>
            <a:ea typeface="Franklin Gothic Book" charset="0"/>
            <a:cs typeface="Franklin Gothic Book" charset="0"/>
          </a:endParaRPr>
        </a:p>
      </dgm:t>
    </dgm:pt>
    <dgm:pt modelId="{442121BA-10A7-0546-AF21-115EF439C105}">
      <dgm:prSet custT="1"/>
      <dgm:spPr/>
      <dgm:t>
        <a:bodyPr/>
        <a:lstStyle/>
        <a:p>
          <a:pPr rtl="0"/>
          <a:r>
            <a:rPr lang="en-US" sz="1400">
              <a:latin typeface="Franklin Gothic Book" charset="0"/>
              <a:ea typeface="Franklin Gothic Book" charset="0"/>
              <a:cs typeface="Franklin Gothic Book" charset="0"/>
            </a:rPr>
            <a:t>PharmD/MBA</a:t>
          </a:r>
        </a:p>
      </dgm:t>
    </dgm:pt>
    <dgm:pt modelId="{CD7EFF76-3EBC-1141-8B91-57FFEBCE05E4}" type="parTrans" cxnId="{65D95CA2-984F-FE43-9CC4-3790C0C7BA38}">
      <dgm:prSet/>
      <dgm:spPr/>
      <dgm:t>
        <a:bodyPr/>
        <a:lstStyle/>
        <a:p>
          <a:endParaRPr lang="en-US" sz="2400">
            <a:latin typeface="Franklin Gothic Book" charset="0"/>
            <a:ea typeface="Franklin Gothic Book" charset="0"/>
            <a:cs typeface="Franklin Gothic Book" charset="0"/>
          </a:endParaRPr>
        </a:p>
      </dgm:t>
    </dgm:pt>
    <dgm:pt modelId="{7D8048C5-5F55-DF45-BE54-CA5BA17DEC81}" type="sibTrans" cxnId="{65D95CA2-984F-FE43-9CC4-3790C0C7BA38}">
      <dgm:prSet/>
      <dgm:spPr/>
      <dgm:t>
        <a:bodyPr/>
        <a:lstStyle/>
        <a:p>
          <a:endParaRPr lang="en-US" sz="2400">
            <a:latin typeface="Franklin Gothic Book" charset="0"/>
            <a:ea typeface="Franklin Gothic Book" charset="0"/>
            <a:cs typeface="Franklin Gothic Book" charset="0"/>
          </a:endParaRPr>
        </a:p>
      </dgm:t>
    </dgm:pt>
    <dgm:pt modelId="{FACBB85E-DFEE-7542-966B-1C148468262E}" type="pres">
      <dgm:prSet presAssocID="{4971A37C-CC3B-3D42-A56D-029C5699244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61DE8B2-F980-7344-AF7D-211CE2696B78}" type="pres">
      <dgm:prSet presAssocID="{560CA2BA-94F4-9942-94DE-4F88569F0C6E}" presName="root" presStyleCnt="0"/>
      <dgm:spPr/>
    </dgm:pt>
    <dgm:pt modelId="{EFAFF416-A893-BB4D-9F39-8BEED938EF82}" type="pres">
      <dgm:prSet presAssocID="{560CA2BA-94F4-9942-94DE-4F88569F0C6E}" presName="rootComposite" presStyleCnt="0"/>
      <dgm:spPr/>
    </dgm:pt>
    <dgm:pt modelId="{22C0C440-A962-9040-826B-BD2604E78AF3}" type="pres">
      <dgm:prSet presAssocID="{560CA2BA-94F4-9942-94DE-4F88569F0C6E}" presName="rootText" presStyleLbl="node1" presStyleIdx="0" presStyleCnt="3"/>
      <dgm:spPr/>
    </dgm:pt>
    <dgm:pt modelId="{B763DFB4-F465-CD4A-A14A-3C0626321356}" type="pres">
      <dgm:prSet presAssocID="{560CA2BA-94F4-9942-94DE-4F88569F0C6E}" presName="rootConnector" presStyleLbl="node1" presStyleIdx="0" presStyleCnt="3"/>
      <dgm:spPr/>
    </dgm:pt>
    <dgm:pt modelId="{F03762CC-C773-4242-B3AA-BB3354610BC5}" type="pres">
      <dgm:prSet presAssocID="{560CA2BA-94F4-9942-94DE-4F88569F0C6E}" presName="childShape" presStyleCnt="0"/>
      <dgm:spPr/>
    </dgm:pt>
    <dgm:pt modelId="{8D19EC71-F549-2D4B-99EA-29CBD2657071}" type="pres">
      <dgm:prSet presAssocID="{69CE2914-168D-644A-B594-3379E9357204}" presName="Name13" presStyleLbl="parChTrans1D2" presStyleIdx="0" presStyleCnt="6"/>
      <dgm:spPr/>
    </dgm:pt>
    <dgm:pt modelId="{F42F926B-F6DC-F24E-8184-18C222A5247D}" type="pres">
      <dgm:prSet presAssocID="{A27D8260-A73D-4B4E-869E-740B4A865917}" presName="childText" presStyleLbl="bgAcc1" presStyleIdx="0" presStyleCnt="6">
        <dgm:presLayoutVars>
          <dgm:bulletEnabled val="1"/>
        </dgm:presLayoutVars>
      </dgm:prSet>
      <dgm:spPr/>
    </dgm:pt>
    <dgm:pt modelId="{74733B57-D252-6542-9106-9AC2F0CC074C}" type="pres">
      <dgm:prSet presAssocID="{F1AC36B6-537C-3141-B5A4-0DCE7BB7626A}" presName="Name13" presStyleLbl="parChTrans1D2" presStyleIdx="1" presStyleCnt="6"/>
      <dgm:spPr/>
    </dgm:pt>
    <dgm:pt modelId="{894B0404-5EE7-A24A-BAF5-CD6CEB8A821B}" type="pres">
      <dgm:prSet presAssocID="{F499C277-5EBA-484D-9457-80826AF75924}" presName="childText" presStyleLbl="bgAcc1" presStyleIdx="1" presStyleCnt="6">
        <dgm:presLayoutVars>
          <dgm:bulletEnabled val="1"/>
        </dgm:presLayoutVars>
      </dgm:prSet>
      <dgm:spPr/>
    </dgm:pt>
    <dgm:pt modelId="{3D062EC1-2B9B-DD40-9C8B-F7E6FDE1F090}" type="pres">
      <dgm:prSet presAssocID="{E261334F-38AE-AF49-858C-C2086C8180E5}" presName="root" presStyleCnt="0"/>
      <dgm:spPr/>
    </dgm:pt>
    <dgm:pt modelId="{4BA4C829-420B-834A-A5B3-D86BADEFA036}" type="pres">
      <dgm:prSet presAssocID="{E261334F-38AE-AF49-858C-C2086C8180E5}" presName="rootComposite" presStyleCnt="0"/>
      <dgm:spPr/>
    </dgm:pt>
    <dgm:pt modelId="{792C4FBD-DEDF-4B4E-9283-EEE2F5E241FF}" type="pres">
      <dgm:prSet presAssocID="{E261334F-38AE-AF49-858C-C2086C8180E5}" presName="rootText" presStyleLbl="node1" presStyleIdx="1" presStyleCnt="3"/>
      <dgm:spPr/>
    </dgm:pt>
    <dgm:pt modelId="{10C45CE5-3C39-3E42-9D26-D740B248986D}" type="pres">
      <dgm:prSet presAssocID="{E261334F-38AE-AF49-858C-C2086C8180E5}" presName="rootConnector" presStyleLbl="node1" presStyleIdx="1" presStyleCnt="3"/>
      <dgm:spPr/>
    </dgm:pt>
    <dgm:pt modelId="{0D3869C0-80B8-8742-AF11-86C3214E1FFC}" type="pres">
      <dgm:prSet presAssocID="{E261334F-38AE-AF49-858C-C2086C8180E5}" presName="childShape" presStyleCnt="0"/>
      <dgm:spPr/>
    </dgm:pt>
    <dgm:pt modelId="{63BE3EEC-6E08-1B4B-8075-519D97E6C556}" type="pres">
      <dgm:prSet presAssocID="{6A987A81-E2B1-074D-8807-F031F732975E}" presName="Name13" presStyleLbl="parChTrans1D2" presStyleIdx="2" presStyleCnt="6"/>
      <dgm:spPr/>
    </dgm:pt>
    <dgm:pt modelId="{9E57D6D9-82AF-7246-9336-28777409D613}" type="pres">
      <dgm:prSet presAssocID="{C38F1BE5-5F60-1A40-99BB-54101E986FFE}" presName="childText" presStyleLbl="bgAcc1" presStyleIdx="2" presStyleCnt="6">
        <dgm:presLayoutVars>
          <dgm:bulletEnabled val="1"/>
        </dgm:presLayoutVars>
      </dgm:prSet>
      <dgm:spPr/>
    </dgm:pt>
    <dgm:pt modelId="{9090E220-4776-684B-A364-731C17BA1FE6}" type="pres">
      <dgm:prSet presAssocID="{A012B395-131A-D445-A9FB-183F6C1F1A13}" presName="Name13" presStyleLbl="parChTrans1D2" presStyleIdx="3" presStyleCnt="6"/>
      <dgm:spPr/>
    </dgm:pt>
    <dgm:pt modelId="{B845FC71-5A6D-094A-81F1-A2EC8F01FAFA}" type="pres">
      <dgm:prSet presAssocID="{93B915E7-2E91-2147-B4B3-6BA35F12D34C}" presName="childText" presStyleLbl="bgAcc1" presStyleIdx="3" presStyleCnt="6">
        <dgm:presLayoutVars>
          <dgm:bulletEnabled val="1"/>
        </dgm:presLayoutVars>
      </dgm:prSet>
      <dgm:spPr/>
    </dgm:pt>
    <dgm:pt modelId="{5E1E0B99-B707-B540-9E69-F6FD68F8659F}" type="pres">
      <dgm:prSet presAssocID="{7C0F30ED-557E-B64A-8BB5-227DF5AA03E4}" presName="root" presStyleCnt="0"/>
      <dgm:spPr/>
    </dgm:pt>
    <dgm:pt modelId="{F37CD6DA-926A-6D46-889E-79F7D7DBDECC}" type="pres">
      <dgm:prSet presAssocID="{7C0F30ED-557E-B64A-8BB5-227DF5AA03E4}" presName="rootComposite" presStyleCnt="0"/>
      <dgm:spPr/>
    </dgm:pt>
    <dgm:pt modelId="{092B095F-F55D-3A4A-B525-4D0FF9379803}" type="pres">
      <dgm:prSet presAssocID="{7C0F30ED-557E-B64A-8BB5-227DF5AA03E4}" presName="rootText" presStyleLbl="node1" presStyleIdx="2" presStyleCnt="3"/>
      <dgm:spPr/>
    </dgm:pt>
    <dgm:pt modelId="{7B02FDEC-C6C5-0742-9668-20BB9704AF45}" type="pres">
      <dgm:prSet presAssocID="{7C0F30ED-557E-B64A-8BB5-227DF5AA03E4}" presName="rootConnector" presStyleLbl="node1" presStyleIdx="2" presStyleCnt="3"/>
      <dgm:spPr/>
    </dgm:pt>
    <dgm:pt modelId="{45E5405A-765B-F046-9283-73CF17F6D12F}" type="pres">
      <dgm:prSet presAssocID="{7C0F30ED-557E-B64A-8BB5-227DF5AA03E4}" presName="childShape" presStyleCnt="0"/>
      <dgm:spPr/>
    </dgm:pt>
    <dgm:pt modelId="{C588B2CC-32CD-9A47-8133-0EA9488B3635}" type="pres">
      <dgm:prSet presAssocID="{08405E36-5764-DE44-9E29-04AFCE3D7663}" presName="Name13" presStyleLbl="parChTrans1D2" presStyleIdx="4" presStyleCnt="6"/>
      <dgm:spPr/>
    </dgm:pt>
    <dgm:pt modelId="{DB222BC2-2D59-804D-95F2-7CB87C33F8CF}" type="pres">
      <dgm:prSet presAssocID="{B92B7BD5-1273-9A4A-A1CE-A30F96C5EBE3}" presName="childText" presStyleLbl="bgAcc1" presStyleIdx="4" presStyleCnt="6">
        <dgm:presLayoutVars>
          <dgm:bulletEnabled val="1"/>
        </dgm:presLayoutVars>
      </dgm:prSet>
      <dgm:spPr/>
    </dgm:pt>
    <dgm:pt modelId="{86BC8116-0E73-DF41-A6B4-C6FBE627C897}" type="pres">
      <dgm:prSet presAssocID="{CD7EFF76-3EBC-1141-8B91-57FFEBCE05E4}" presName="Name13" presStyleLbl="parChTrans1D2" presStyleIdx="5" presStyleCnt="6"/>
      <dgm:spPr/>
    </dgm:pt>
    <dgm:pt modelId="{BEC611A1-82F2-7D4B-8025-C36DB03813FC}" type="pres">
      <dgm:prSet presAssocID="{442121BA-10A7-0546-AF21-115EF439C105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2AF80C00-1373-1D43-AEAB-FF4C25A7F6C2}" type="presOf" srcId="{A012B395-131A-D445-A9FB-183F6C1F1A13}" destId="{9090E220-4776-684B-A364-731C17BA1FE6}" srcOrd="0" destOrd="0" presId="urn:microsoft.com/office/officeart/2005/8/layout/hierarchy3"/>
    <dgm:cxn modelId="{94ECDA06-AD65-574C-A5E6-959EF586CAC7}" type="presOf" srcId="{F1AC36B6-537C-3141-B5A4-0DCE7BB7626A}" destId="{74733B57-D252-6542-9106-9AC2F0CC074C}" srcOrd="0" destOrd="0" presId="urn:microsoft.com/office/officeart/2005/8/layout/hierarchy3"/>
    <dgm:cxn modelId="{C1B78909-312F-0A41-BD7F-97D3D563292F}" type="presOf" srcId="{560CA2BA-94F4-9942-94DE-4F88569F0C6E}" destId="{B763DFB4-F465-CD4A-A14A-3C0626321356}" srcOrd="1" destOrd="0" presId="urn:microsoft.com/office/officeart/2005/8/layout/hierarchy3"/>
    <dgm:cxn modelId="{4C52411A-5438-3E4B-AD90-9E0F7457931E}" type="presOf" srcId="{A27D8260-A73D-4B4E-869E-740B4A865917}" destId="{F42F926B-F6DC-F24E-8184-18C222A5247D}" srcOrd="0" destOrd="0" presId="urn:microsoft.com/office/officeart/2005/8/layout/hierarchy3"/>
    <dgm:cxn modelId="{53053D35-D369-C845-8231-2290CAAC2D55}" type="presOf" srcId="{C38F1BE5-5F60-1A40-99BB-54101E986FFE}" destId="{9E57D6D9-82AF-7246-9336-28777409D613}" srcOrd="0" destOrd="0" presId="urn:microsoft.com/office/officeart/2005/8/layout/hierarchy3"/>
    <dgm:cxn modelId="{CD68F038-8CE6-E841-8905-150584595AC5}" type="presOf" srcId="{442121BA-10A7-0546-AF21-115EF439C105}" destId="{BEC611A1-82F2-7D4B-8025-C36DB03813FC}" srcOrd="0" destOrd="0" presId="urn:microsoft.com/office/officeart/2005/8/layout/hierarchy3"/>
    <dgm:cxn modelId="{99E6E049-85E4-E247-8BB5-D732AE93B10A}" srcId="{560CA2BA-94F4-9942-94DE-4F88569F0C6E}" destId="{F499C277-5EBA-484D-9457-80826AF75924}" srcOrd="1" destOrd="0" parTransId="{F1AC36B6-537C-3141-B5A4-0DCE7BB7626A}" sibTransId="{6D82C8BB-34D1-6A4E-BDAE-124EA594E906}"/>
    <dgm:cxn modelId="{BECA9B4C-EEA4-3645-964C-D03D21E25D93}" type="presOf" srcId="{B92B7BD5-1273-9A4A-A1CE-A30F96C5EBE3}" destId="{DB222BC2-2D59-804D-95F2-7CB87C33F8CF}" srcOrd="0" destOrd="0" presId="urn:microsoft.com/office/officeart/2005/8/layout/hierarchy3"/>
    <dgm:cxn modelId="{1DE05C5B-74B2-4B46-BC6D-FE393E8F3B3C}" type="presOf" srcId="{7C0F30ED-557E-B64A-8BB5-227DF5AA03E4}" destId="{092B095F-F55D-3A4A-B525-4D0FF9379803}" srcOrd="0" destOrd="0" presId="urn:microsoft.com/office/officeart/2005/8/layout/hierarchy3"/>
    <dgm:cxn modelId="{FA41E365-95B6-8143-932D-A5D96239C987}" type="presOf" srcId="{69CE2914-168D-644A-B594-3379E9357204}" destId="{8D19EC71-F549-2D4B-99EA-29CBD2657071}" srcOrd="0" destOrd="0" presId="urn:microsoft.com/office/officeart/2005/8/layout/hierarchy3"/>
    <dgm:cxn modelId="{CCA80E69-BDE6-044A-A240-BEA27FDF7654}" type="presOf" srcId="{7C0F30ED-557E-B64A-8BB5-227DF5AA03E4}" destId="{7B02FDEC-C6C5-0742-9668-20BB9704AF45}" srcOrd="1" destOrd="0" presId="urn:microsoft.com/office/officeart/2005/8/layout/hierarchy3"/>
    <dgm:cxn modelId="{DEE8BB6D-5CEF-EF4F-BD34-88B09DD18ED4}" srcId="{E261334F-38AE-AF49-858C-C2086C8180E5}" destId="{C38F1BE5-5F60-1A40-99BB-54101E986FFE}" srcOrd="0" destOrd="0" parTransId="{6A987A81-E2B1-074D-8807-F031F732975E}" sibTransId="{997A8F6A-E820-F04B-A5F1-99B084AA3523}"/>
    <dgm:cxn modelId="{10DAD76D-1B5B-A844-B0A8-CAA7246AA669}" srcId="{560CA2BA-94F4-9942-94DE-4F88569F0C6E}" destId="{A27D8260-A73D-4B4E-869E-740B4A865917}" srcOrd="0" destOrd="0" parTransId="{69CE2914-168D-644A-B594-3379E9357204}" sibTransId="{35AFBFA4-B928-FF43-A9C7-45EBBD77E550}"/>
    <dgm:cxn modelId="{928FF66D-1127-3747-B244-EBDBE2820091}" srcId="{4971A37C-CC3B-3D42-A56D-029C56992446}" destId="{560CA2BA-94F4-9942-94DE-4F88569F0C6E}" srcOrd="0" destOrd="0" parTransId="{CC0B518B-7B02-4846-AFD9-3092B540379D}" sibTransId="{558FF1C9-7CD4-6E4F-9A0F-0DC32C5D65B6}"/>
    <dgm:cxn modelId="{95B8B16E-E69D-D84D-AA05-4034B8197946}" type="presOf" srcId="{6A987A81-E2B1-074D-8807-F031F732975E}" destId="{63BE3EEC-6E08-1B4B-8075-519D97E6C556}" srcOrd="0" destOrd="0" presId="urn:microsoft.com/office/officeart/2005/8/layout/hierarchy3"/>
    <dgm:cxn modelId="{E470D48C-AF3A-034E-85F2-9D893396D307}" type="presOf" srcId="{E261334F-38AE-AF49-858C-C2086C8180E5}" destId="{792C4FBD-DEDF-4B4E-9283-EEE2F5E241FF}" srcOrd="0" destOrd="0" presId="urn:microsoft.com/office/officeart/2005/8/layout/hierarchy3"/>
    <dgm:cxn modelId="{A6587597-A0BE-3F40-A562-9DE111792716}" type="presOf" srcId="{E261334F-38AE-AF49-858C-C2086C8180E5}" destId="{10C45CE5-3C39-3E42-9D26-D740B248986D}" srcOrd="1" destOrd="0" presId="urn:microsoft.com/office/officeart/2005/8/layout/hierarchy3"/>
    <dgm:cxn modelId="{C096E29F-7DEF-8346-A821-0C5A3FDAAC6E}" srcId="{4971A37C-CC3B-3D42-A56D-029C56992446}" destId="{E261334F-38AE-AF49-858C-C2086C8180E5}" srcOrd="1" destOrd="0" parTransId="{566ECB46-5549-C740-A4A1-955FB2757AA5}" sibTransId="{B44D88C2-EF25-5848-93EB-64C8C7AFAD24}"/>
    <dgm:cxn modelId="{65D95CA2-984F-FE43-9CC4-3790C0C7BA38}" srcId="{7C0F30ED-557E-B64A-8BB5-227DF5AA03E4}" destId="{442121BA-10A7-0546-AF21-115EF439C105}" srcOrd="1" destOrd="0" parTransId="{CD7EFF76-3EBC-1141-8B91-57FFEBCE05E4}" sibTransId="{7D8048C5-5F55-DF45-BE54-CA5BA17DEC81}"/>
    <dgm:cxn modelId="{915435AC-451A-8E4B-808D-DFC3C12DDEB7}" type="presOf" srcId="{F499C277-5EBA-484D-9457-80826AF75924}" destId="{894B0404-5EE7-A24A-BAF5-CD6CEB8A821B}" srcOrd="0" destOrd="0" presId="urn:microsoft.com/office/officeart/2005/8/layout/hierarchy3"/>
    <dgm:cxn modelId="{C915C3B7-E332-024D-A4AA-B3C23643248C}" srcId="{E261334F-38AE-AF49-858C-C2086C8180E5}" destId="{93B915E7-2E91-2147-B4B3-6BA35F12D34C}" srcOrd="1" destOrd="0" parTransId="{A012B395-131A-D445-A9FB-183F6C1F1A13}" sibTransId="{32F63B17-07E5-7D48-A2F6-B58DF4EC0A62}"/>
    <dgm:cxn modelId="{BC93B6B8-0937-DC4D-8AC3-A31425890859}" type="presOf" srcId="{93B915E7-2E91-2147-B4B3-6BA35F12D34C}" destId="{B845FC71-5A6D-094A-81F1-A2EC8F01FAFA}" srcOrd="0" destOrd="0" presId="urn:microsoft.com/office/officeart/2005/8/layout/hierarchy3"/>
    <dgm:cxn modelId="{3FEB3EBD-891A-AB40-83DA-94074B1BF71B}" srcId="{7C0F30ED-557E-B64A-8BB5-227DF5AA03E4}" destId="{B92B7BD5-1273-9A4A-A1CE-A30F96C5EBE3}" srcOrd="0" destOrd="0" parTransId="{08405E36-5764-DE44-9E29-04AFCE3D7663}" sibTransId="{56EBD698-9D07-9248-848D-4EB5CFEA6DEF}"/>
    <dgm:cxn modelId="{CD1EACC3-8AEA-5E40-8A18-AC00B4D1871C}" type="presOf" srcId="{4971A37C-CC3B-3D42-A56D-029C56992446}" destId="{FACBB85E-DFEE-7542-966B-1C148468262E}" srcOrd="0" destOrd="0" presId="urn:microsoft.com/office/officeart/2005/8/layout/hierarchy3"/>
    <dgm:cxn modelId="{F2456EDF-7500-264F-A1ED-3A3D0B7673E1}" srcId="{4971A37C-CC3B-3D42-A56D-029C56992446}" destId="{7C0F30ED-557E-B64A-8BB5-227DF5AA03E4}" srcOrd="2" destOrd="0" parTransId="{194037C2-A5DF-A34B-9226-A5731A7AEBC1}" sibTransId="{E70BA53D-970C-1244-967A-0CB614BFF016}"/>
    <dgm:cxn modelId="{55D1DCE2-87D6-EE4A-BB9D-5FC25590534E}" type="presOf" srcId="{CD7EFF76-3EBC-1141-8B91-57FFEBCE05E4}" destId="{86BC8116-0E73-DF41-A6B4-C6FBE627C897}" srcOrd="0" destOrd="0" presId="urn:microsoft.com/office/officeart/2005/8/layout/hierarchy3"/>
    <dgm:cxn modelId="{F1EDD9EC-A892-1A4D-BB82-7FE44BCDB5AD}" type="presOf" srcId="{560CA2BA-94F4-9942-94DE-4F88569F0C6E}" destId="{22C0C440-A962-9040-826B-BD2604E78AF3}" srcOrd="0" destOrd="0" presId="urn:microsoft.com/office/officeart/2005/8/layout/hierarchy3"/>
    <dgm:cxn modelId="{CC46E3F0-B4AD-734E-959C-74601E799EE1}" type="presOf" srcId="{08405E36-5764-DE44-9E29-04AFCE3D7663}" destId="{C588B2CC-32CD-9A47-8133-0EA9488B3635}" srcOrd="0" destOrd="0" presId="urn:microsoft.com/office/officeart/2005/8/layout/hierarchy3"/>
    <dgm:cxn modelId="{13E6571E-A6BB-0A47-8340-A3786C452BE8}" type="presParOf" srcId="{FACBB85E-DFEE-7542-966B-1C148468262E}" destId="{861DE8B2-F980-7344-AF7D-211CE2696B78}" srcOrd="0" destOrd="0" presId="urn:microsoft.com/office/officeart/2005/8/layout/hierarchy3"/>
    <dgm:cxn modelId="{51B48D0F-6E38-5348-AD48-A5D54E83FF8D}" type="presParOf" srcId="{861DE8B2-F980-7344-AF7D-211CE2696B78}" destId="{EFAFF416-A893-BB4D-9F39-8BEED938EF82}" srcOrd="0" destOrd="0" presId="urn:microsoft.com/office/officeart/2005/8/layout/hierarchy3"/>
    <dgm:cxn modelId="{BF32ECE5-6B9D-A346-8FB3-C1F426563853}" type="presParOf" srcId="{EFAFF416-A893-BB4D-9F39-8BEED938EF82}" destId="{22C0C440-A962-9040-826B-BD2604E78AF3}" srcOrd="0" destOrd="0" presId="urn:microsoft.com/office/officeart/2005/8/layout/hierarchy3"/>
    <dgm:cxn modelId="{8571CC7C-ED34-7D47-A563-9B6A1E4B48A6}" type="presParOf" srcId="{EFAFF416-A893-BB4D-9F39-8BEED938EF82}" destId="{B763DFB4-F465-CD4A-A14A-3C0626321356}" srcOrd="1" destOrd="0" presId="urn:microsoft.com/office/officeart/2005/8/layout/hierarchy3"/>
    <dgm:cxn modelId="{B74EB782-2FFE-A441-80EA-3535D370272A}" type="presParOf" srcId="{861DE8B2-F980-7344-AF7D-211CE2696B78}" destId="{F03762CC-C773-4242-B3AA-BB3354610BC5}" srcOrd="1" destOrd="0" presId="urn:microsoft.com/office/officeart/2005/8/layout/hierarchy3"/>
    <dgm:cxn modelId="{C29C169E-C828-9346-BEAE-7F9EFBCF9E9C}" type="presParOf" srcId="{F03762CC-C773-4242-B3AA-BB3354610BC5}" destId="{8D19EC71-F549-2D4B-99EA-29CBD2657071}" srcOrd="0" destOrd="0" presId="urn:microsoft.com/office/officeart/2005/8/layout/hierarchy3"/>
    <dgm:cxn modelId="{86F16DEA-0D48-744A-917B-E63CBA213B5B}" type="presParOf" srcId="{F03762CC-C773-4242-B3AA-BB3354610BC5}" destId="{F42F926B-F6DC-F24E-8184-18C222A5247D}" srcOrd="1" destOrd="0" presId="urn:microsoft.com/office/officeart/2005/8/layout/hierarchy3"/>
    <dgm:cxn modelId="{2A243F98-A28D-0A4A-8C5B-CBB1B19A3940}" type="presParOf" srcId="{F03762CC-C773-4242-B3AA-BB3354610BC5}" destId="{74733B57-D252-6542-9106-9AC2F0CC074C}" srcOrd="2" destOrd="0" presId="urn:microsoft.com/office/officeart/2005/8/layout/hierarchy3"/>
    <dgm:cxn modelId="{5A54F0A4-5BDE-0547-9D14-5D895BE9E54D}" type="presParOf" srcId="{F03762CC-C773-4242-B3AA-BB3354610BC5}" destId="{894B0404-5EE7-A24A-BAF5-CD6CEB8A821B}" srcOrd="3" destOrd="0" presId="urn:microsoft.com/office/officeart/2005/8/layout/hierarchy3"/>
    <dgm:cxn modelId="{A7C91A06-D8C3-F044-9BD2-5D1C2D575A4C}" type="presParOf" srcId="{FACBB85E-DFEE-7542-966B-1C148468262E}" destId="{3D062EC1-2B9B-DD40-9C8B-F7E6FDE1F090}" srcOrd="1" destOrd="0" presId="urn:microsoft.com/office/officeart/2005/8/layout/hierarchy3"/>
    <dgm:cxn modelId="{6F0C3709-7A19-B043-8CBC-4338C6B1DEEB}" type="presParOf" srcId="{3D062EC1-2B9B-DD40-9C8B-F7E6FDE1F090}" destId="{4BA4C829-420B-834A-A5B3-D86BADEFA036}" srcOrd="0" destOrd="0" presId="urn:microsoft.com/office/officeart/2005/8/layout/hierarchy3"/>
    <dgm:cxn modelId="{8CA79CFB-81F6-3A4B-AD67-E8F5E533AF81}" type="presParOf" srcId="{4BA4C829-420B-834A-A5B3-D86BADEFA036}" destId="{792C4FBD-DEDF-4B4E-9283-EEE2F5E241FF}" srcOrd="0" destOrd="0" presId="urn:microsoft.com/office/officeart/2005/8/layout/hierarchy3"/>
    <dgm:cxn modelId="{739F592C-D184-3A42-8238-C0B42CB3AFDF}" type="presParOf" srcId="{4BA4C829-420B-834A-A5B3-D86BADEFA036}" destId="{10C45CE5-3C39-3E42-9D26-D740B248986D}" srcOrd="1" destOrd="0" presId="urn:microsoft.com/office/officeart/2005/8/layout/hierarchy3"/>
    <dgm:cxn modelId="{C7E73E71-3042-C843-826B-039F9373415D}" type="presParOf" srcId="{3D062EC1-2B9B-DD40-9C8B-F7E6FDE1F090}" destId="{0D3869C0-80B8-8742-AF11-86C3214E1FFC}" srcOrd="1" destOrd="0" presId="urn:microsoft.com/office/officeart/2005/8/layout/hierarchy3"/>
    <dgm:cxn modelId="{DC009F64-8072-3C42-8AD1-189464622896}" type="presParOf" srcId="{0D3869C0-80B8-8742-AF11-86C3214E1FFC}" destId="{63BE3EEC-6E08-1B4B-8075-519D97E6C556}" srcOrd="0" destOrd="0" presId="urn:microsoft.com/office/officeart/2005/8/layout/hierarchy3"/>
    <dgm:cxn modelId="{DB3498A9-8249-A348-BBB8-0C8C815EFB1E}" type="presParOf" srcId="{0D3869C0-80B8-8742-AF11-86C3214E1FFC}" destId="{9E57D6D9-82AF-7246-9336-28777409D613}" srcOrd="1" destOrd="0" presId="urn:microsoft.com/office/officeart/2005/8/layout/hierarchy3"/>
    <dgm:cxn modelId="{84354FC6-DC2E-1E40-952F-303BD51C38BE}" type="presParOf" srcId="{0D3869C0-80B8-8742-AF11-86C3214E1FFC}" destId="{9090E220-4776-684B-A364-731C17BA1FE6}" srcOrd="2" destOrd="0" presId="urn:microsoft.com/office/officeart/2005/8/layout/hierarchy3"/>
    <dgm:cxn modelId="{30AB4D0B-9AE9-8448-9D26-5C1040E25888}" type="presParOf" srcId="{0D3869C0-80B8-8742-AF11-86C3214E1FFC}" destId="{B845FC71-5A6D-094A-81F1-A2EC8F01FAFA}" srcOrd="3" destOrd="0" presId="urn:microsoft.com/office/officeart/2005/8/layout/hierarchy3"/>
    <dgm:cxn modelId="{87824820-9EAB-2742-A915-7801298140E5}" type="presParOf" srcId="{FACBB85E-DFEE-7542-966B-1C148468262E}" destId="{5E1E0B99-B707-B540-9E69-F6FD68F8659F}" srcOrd="2" destOrd="0" presId="urn:microsoft.com/office/officeart/2005/8/layout/hierarchy3"/>
    <dgm:cxn modelId="{FE24AB90-AFD5-E04F-B54E-5E28467C73B0}" type="presParOf" srcId="{5E1E0B99-B707-B540-9E69-F6FD68F8659F}" destId="{F37CD6DA-926A-6D46-889E-79F7D7DBDECC}" srcOrd="0" destOrd="0" presId="urn:microsoft.com/office/officeart/2005/8/layout/hierarchy3"/>
    <dgm:cxn modelId="{0B2085E6-D2B8-584E-8B61-24AB27410472}" type="presParOf" srcId="{F37CD6DA-926A-6D46-889E-79F7D7DBDECC}" destId="{092B095F-F55D-3A4A-B525-4D0FF9379803}" srcOrd="0" destOrd="0" presId="urn:microsoft.com/office/officeart/2005/8/layout/hierarchy3"/>
    <dgm:cxn modelId="{DB487307-58C7-C94F-A7EE-B9C19B55F556}" type="presParOf" srcId="{F37CD6DA-926A-6D46-889E-79F7D7DBDECC}" destId="{7B02FDEC-C6C5-0742-9668-20BB9704AF45}" srcOrd="1" destOrd="0" presId="urn:microsoft.com/office/officeart/2005/8/layout/hierarchy3"/>
    <dgm:cxn modelId="{98E5104B-6C12-E341-A3EA-7E667E694A40}" type="presParOf" srcId="{5E1E0B99-B707-B540-9E69-F6FD68F8659F}" destId="{45E5405A-765B-F046-9283-73CF17F6D12F}" srcOrd="1" destOrd="0" presId="urn:microsoft.com/office/officeart/2005/8/layout/hierarchy3"/>
    <dgm:cxn modelId="{DB103483-72A0-9246-A23D-4218C5164183}" type="presParOf" srcId="{45E5405A-765B-F046-9283-73CF17F6D12F}" destId="{C588B2CC-32CD-9A47-8133-0EA9488B3635}" srcOrd="0" destOrd="0" presId="urn:microsoft.com/office/officeart/2005/8/layout/hierarchy3"/>
    <dgm:cxn modelId="{6DE940A4-EFBC-4848-87BF-38DDF93BDA82}" type="presParOf" srcId="{45E5405A-765B-F046-9283-73CF17F6D12F}" destId="{DB222BC2-2D59-804D-95F2-7CB87C33F8CF}" srcOrd="1" destOrd="0" presId="urn:microsoft.com/office/officeart/2005/8/layout/hierarchy3"/>
    <dgm:cxn modelId="{94227007-D1BC-DE44-9B7C-ECB873299D54}" type="presParOf" srcId="{45E5405A-765B-F046-9283-73CF17F6D12F}" destId="{86BC8116-0E73-DF41-A6B4-C6FBE627C897}" srcOrd="2" destOrd="0" presId="urn:microsoft.com/office/officeart/2005/8/layout/hierarchy3"/>
    <dgm:cxn modelId="{67EEB414-7CE6-5F4C-A06B-2EDB1D13B7CD}" type="presParOf" srcId="{45E5405A-765B-F046-9283-73CF17F6D12F}" destId="{BEC611A1-82F2-7D4B-8025-C36DB03813FC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09186E-E190-2A44-8053-C98C6D45F9E1}" type="doc">
      <dgm:prSet loTypeId="urn:microsoft.com/office/officeart/2005/8/layout/process1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CE6CE1C-9688-A942-99A1-A18A03CCBC8E}">
      <dgm:prSet custT="1"/>
      <dgm:spPr/>
      <dgm:t>
        <a:bodyPr anchor="ctr"/>
        <a:lstStyle/>
        <a:p>
          <a:pPr algn="l" rtl="0"/>
          <a:r>
            <a:rPr lang="en-US" sz="2400" dirty="0"/>
            <a:t>Pre-Pharmacy Study </a:t>
          </a:r>
        </a:p>
      </dgm:t>
    </dgm:pt>
    <dgm:pt modelId="{75AEA727-3A71-F34C-893E-F73BC9D306AE}" type="parTrans" cxnId="{41F27EEF-CE99-944D-AA2C-21CC835E2CA1}">
      <dgm:prSet/>
      <dgm:spPr/>
      <dgm:t>
        <a:bodyPr/>
        <a:lstStyle/>
        <a:p>
          <a:endParaRPr lang="en-US" sz="2000"/>
        </a:p>
      </dgm:t>
    </dgm:pt>
    <dgm:pt modelId="{EF53B0C1-4DC0-0440-897A-0D8837519AF0}" type="sibTrans" cxnId="{41F27EEF-CE99-944D-AA2C-21CC835E2CA1}">
      <dgm:prSet custT="1"/>
      <dgm:spPr/>
      <dgm:t>
        <a:bodyPr/>
        <a:lstStyle/>
        <a:p>
          <a:endParaRPr lang="en-US" sz="2000"/>
        </a:p>
      </dgm:t>
    </dgm:pt>
    <dgm:pt modelId="{A1AE6D84-C018-7D4F-AB64-1C98EFFE17BB}">
      <dgm:prSet custT="1"/>
      <dgm:spPr/>
      <dgm:t>
        <a:bodyPr anchor="ctr"/>
        <a:lstStyle/>
        <a:p>
          <a:pPr algn="l" rtl="0"/>
          <a:r>
            <a:rPr lang="en-US" sz="1800" dirty="0"/>
            <a:t>2-4 years</a:t>
          </a:r>
        </a:p>
      </dgm:t>
    </dgm:pt>
    <dgm:pt modelId="{2AB24713-DCA4-154E-BF39-4A8C0B3C8C46}" type="parTrans" cxnId="{AEAA318A-07C8-964E-B77F-E808904DBEC0}">
      <dgm:prSet/>
      <dgm:spPr/>
      <dgm:t>
        <a:bodyPr/>
        <a:lstStyle/>
        <a:p>
          <a:endParaRPr lang="en-US" sz="2000"/>
        </a:p>
      </dgm:t>
    </dgm:pt>
    <dgm:pt modelId="{5B84BD18-958F-604A-854F-1310E76CC82B}" type="sibTrans" cxnId="{AEAA318A-07C8-964E-B77F-E808904DBEC0}">
      <dgm:prSet/>
      <dgm:spPr/>
      <dgm:t>
        <a:bodyPr/>
        <a:lstStyle/>
        <a:p>
          <a:endParaRPr lang="en-US" sz="2000"/>
        </a:p>
      </dgm:t>
    </dgm:pt>
    <dgm:pt modelId="{B8362E8E-D996-1849-9FE3-7D7380BB6041}">
      <dgm:prSet custT="1"/>
      <dgm:spPr/>
      <dgm:t>
        <a:bodyPr anchor="ctr"/>
        <a:lstStyle/>
        <a:p>
          <a:pPr rtl="0"/>
          <a:r>
            <a:rPr lang="en-US" sz="2400" dirty="0"/>
            <a:t>Doctor of Pharmacy (PharmD)</a:t>
          </a:r>
        </a:p>
      </dgm:t>
    </dgm:pt>
    <dgm:pt modelId="{DA453C19-7240-6249-81D8-6B43349C2772}" type="parTrans" cxnId="{777FC3A1-A555-8D40-A47B-8219ABE85E20}">
      <dgm:prSet/>
      <dgm:spPr/>
      <dgm:t>
        <a:bodyPr/>
        <a:lstStyle/>
        <a:p>
          <a:endParaRPr lang="en-US" sz="2000"/>
        </a:p>
      </dgm:t>
    </dgm:pt>
    <dgm:pt modelId="{7B087351-7607-2746-B2E9-5CD6169ECE62}" type="sibTrans" cxnId="{777FC3A1-A555-8D40-A47B-8219ABE85E20}">
      <dgm:prSet custT="1"/>
      <dgm:spPr/>
      <dgm:t>
        <a:bodyPr/>
        <a:lstStyle/>
        <a:p>
          <a:endParaRPr lang="en-US" sz="2000"/>
        </a:p>
      </dgm:t>
    </dgm:pt>
    <dgm:pt modelId="{6252FFA0-C29A-1F43-ADB6-84E522D190CD}">
      <dgm:prSet custT="1"/>
      <dgm:spPr/>
      <dgm:t>
        <a:bodyPr anchor="ctr"/>
        <a:lstStyle/>
        <a:p>
          <a:pPr rtl="0"/>
          <a:r>
            <a:rPr lang="en-US" sz="1400" dirty="0"/>
            <a:t>3-4 years</a:t>
          </a:r>
        </a:p>
      </dgm:t>
    </dgm:pt>
    <dgm:pt modelId="{D0363507-BADE-C342-889A-C86501678051}" type="parTrans" cxnId="{06442D37-47B1-1A48-BD81-3F55C5B70AD0}">
      <dgm:prSet/>
      <dgm:spPr/>
      <dgm:t>
        <a:bodyPr/>
        <a:lstStyle/>
        <a:p>
          <a:endParaRPr lang="en-US" sz="2000"/>
        </a:p>
      </dgm:t>
    </dgm:pt>
    <dgm:pt modelId="{D81BF582-9DA0-7646-8448-8DB835834FE7}" type="sibTrans" cxnId="{06442D37-47B1-1A48-BD81-3F55C5B70AD0}">
      <dgm:prSet/>
      <dgm:spPr/>
      <dgm:t>
        <a:bodyPr/>
        <a:lstStyle/>
        <a:p>
          <a:endParaRPr lang="en-US" sz="2000"/>
        </a:p>
      </dgm:t>
    </dgm:pt>
    <dgm:pt modelId="{45F5B8F5-394E-F04C-9E67-61018DEF45B6}">
      <dgm:prSet custT="1"/>
      <dgm:spPr>
        <a:solidFill>
          <a:schemeClr val="accent1"/>
        </a:solidFill>
      </dgm:spPr>
      <dgm:t>
        <a:bodyPr anchor="ctr"/>
        <a:lstStyle/>
        <a:p>
          <a:pPr rtl="0"/>
          <a:r>
            <a:rPr lang="en-US" sz="2400" dirty="0"/>
            <a:t>Licensure</a:t>
          </a:r>
        </a:p>
      </dgm:t>
    </dgm:pt>
    <dgm:pt modelId="{EED65AA0-C1CD-1442-B64B-93EA9A02C530}" type="parTrans" cxnId="{78A4E8F1-6E24-9445-863E-D07FAF4A3C44}">
      <dgm:prSet/>
      <dgm:spPr/>
      <dgm:t>
        <a:bodyPr/>
        <a:lstStyle/>
        <a:p>
          <a:endParaRPr lang="en-US" sz="2000"/>
        </a:p>
      </dgm:t>
    </dgm:pt>
    <dgm:pt modelId="{78580B55-A48E-8444-9F7B-FBE128E1FD7A}" type="sibTrans" cxnId="{78A4E8F1-6E24-9445-863E-D07FAF4A3C44}">
      <dgm:prSet custT="1"/>
      <dgm:spPr>
        <a:solidFill>
          <a:schemeClr val="accent1"/>
        </a:solidFill>
      </dgm:spPr>
      <dgm:t>
        <a:bodyPr/>
        <a:lstStyle/>
        <a:p>
          <a:endParaRPr lang="en-US" sz="2000"/>
        </a:p>
      </dgm:t>
    </dgm:pt>
    <dgm:pt modelId="{085C5295-CC5E-9E4E-AF50-C363B4DA0027}">
      <dgm:prSet custT="1"/>
      <dgm:spPr/>
      <dgm:t>
        <a:bodyPr anchor="ctr"/>
        <a:lstStyle/>
        <a:p>
          <a:pPr algn="l" rtl="0"/>
          <a:r>
            <a:rPr lang="en-US" sz="2000" dirty="0"/>
            <a:t>Residency, Fellowship, or Workforce</a:t>
          </a:r>
        </a:p>
      </dgm:t>
    </dgm:pt>
    <dgm:pt modelId="{BB513283-2E64-E54B-914B-F9C06D0F0AB0}" type="parTrans" cxnId="{2E52BC54-0667-4040-BDB7-870DB57030D7}">
      <dgm:prSet/>
      <dgm:spPr/>
      <dgm:t>
        <a:bodyPr/>
        <a:lstStyle/>
        <a:p>
          <a:endParaRPr lang="en-US" sz="2000"/>
        </a:p>
      </dgm:t>
    </dgm:pt>
    <dgm:pt modelId="{21D81E06-FE8B-434B-87A1-DED3F05EE0CF}" type="sibTrans" cxnId="{2E52BC54-0667-4040-BDB7-870DB57030D7}">
      <dgm:prSet/>
      <dgm:spPr/>
      <dgm:t>
        <a:bodyPr/>
        <a:lstStyle/>
        <a:p>
          <a:endParaRPr lang="en-US" sz="2000"/>
        </a:p>
      </dgm:t>
    </dgm:pt>
    <dgm:pt modelId="{0F42A76E-A2FF-6C42-903A-7B6E6BB1B0D5}">
      <dgm:prSet custT="1"/>
      <dgm:spPr>
        <a:solidFill>
          <a:schemeClr val="accent1"/>
        </a:solidFill>
      </dgm:spPr>
      <dgm:t>
        <a:bodyPr anchor="ctr"/>
        <a:lstStyle/>
        <a:p>
          <a:r>
            <a:rPr lang="en-US" sz="1400" dirty="0"/>
            <a:t>NAPLEX</a:t>
          </a:r>
        </a:p>
      </dgm:t>
    </dgm:pt>
    <dgm:pt modelId="{5DD7E9B9-4A51-1347-A938-969651D0221A}" type="parTrans" cxnId="{927F019D-054E-824E-9EB8-A8DB6C2EB712}">
      <dgm:prSet/>
      <dgm:spPr/>
      <dgm:t>
        <a:bodyPr/>
        <a:lstStyle/>
        <a:p>
          <a:endParaRPr lang="en-US" sz="2000"/>
        </a:p>
      </dgm:t>
    </dgm:pt>
    <dgm:pt modelId="{DCAD1D5D-9907-6B45-9713-98D85014D6C2}" type="sibTrans" cxnId="{927F019D-054E-824E-9EB8-A8DB6C2EB712}">
      <dgm:prSet/>
      <dgm:spPr/>
      <dgm:t>
        <a:bodyPr/>
        <a:lstStyle/>
        <a:p>
          <a:endParaRPr lang="en-US" sz="2000"/>
        </a:p>
      </dgm:t>
    </dgm:pt>
    <dgm:pt modelId="{C315C701-AC3F-FC4E-8506-11BE274E1595}">
      <dgm:prSet custT="1"/>
      <dgm:spPr>
        <a:solidFill>
          <a:schemeClr val="accent1"/>
        </a:solidFill>
      </dgm:spPr>
      <dgm:t>
        <a:bodyPr anchor="ctr"/>
        <a:lstStyle/>
        <a:p>
          <a:r>
            <a:rPr lang="en-US" sz="1400" dirty="0"/>
            <a:t>MPJE</a:t>
          </a:r>
        </a:p>
      </dgm:t>
    </dgm:pt>
    <dgm:pt modelId="{164674D5-9EEC-5F4F-AFB0-DC6EFE0F4C55}" type="parTrans" cxnId="{CA5C2812-6694-454E-8BF9-312A2B9103CA}">
      <dgm:prSet/>
      <dgm:spPr/>
      <dgm:t>
        <a:bodyPr/>
        <a:lstStyle/>
        <a:p>
          <a:endParaRPr lang="en-US" sz="2000"/>
        </a:p>
      </dgm:t>
    </dgm:pt>
    <dgm:pt modelId="{37E579C9-EC07-5647-9825-A8283442ADB1}" type="sibTrans" cxnId="{CA5C2812-6694-454E-8BF9-312A2B9103CA}">
      <dgm:prSet/>
      <dgm:spPr/>
      <dgm:t>
        <a:bodyPr/>
        <a:lstStyle/>
        <a:p>
          <a:endParaRPr lang="en-US" sz="2000"/>
        </a:p>
      </dgm:t>
    </dgm:pt>
    <dgm:pt modelId="{CB3C2087-63D6-B046-8684-AEC2EA439B82}" type="pres">
      <dgm:prSet presAssocID="{6E09186E-E190-2A44-8053-C98C6D45F9E1}" presName="Name0" presStyleCnt="0">
        <dgm:presLayoutVars>
          <dgm:dir/>
          <dgm:resizeHandles val="exact"/>
        </dgm:presLayoutVars>
      </dgm:prSet>
      <dgm:spPr/>
    </dgm:pt>
    <dgm:pt modelId="{E9CD29D1-6AF6-8140-AA8F-29836B936ED2}" type="pres">
      <dgm:prSet presAssocID="{DCE6CE1C-9688-A942-99A1-A18A03CCBC8E}" presName="node" presStyleLbl="node1" presStyleIdx="0" presStyleCnt="4">
        <dgm:presLayoutVars>
          <dgm:bulletEnabled val="1"/>
        </dgm:presLayoutVars>
      </dgm:prSet>
      <dgm:spPr/>
    </dgm:pt>
    <dgm:pt modelId="{1653F290-46B0-A846-B92B-F07EB1906D17}" type="pres">
      <dgm:prSet presAssocID="{EF53B0C1-4DC0-0440-897A-0D8837519AF0}" presName="sibTrans" presStyleLbl="sibTrans2D1" presStyleIdx="0" presStyleCnt="3"/>
      <dgm:spPr/>
    </dgm:pt>
    <dgm:pt modelId="{3286F6C5-DE47-1142-8318-6263F38735C1}" type="pres">
      <dgm:prSet presAssocID="{EF53B0C1-4DC0-0440-897A-0D8837519AF0}" presName="connectorText" presStyleLbl="sibTrans2D1" presStyleIdx="0" presStyleCnt="3"/>
      <dgm:spPr/>
    </dgm:pt>
    <dgm:pt modelId="{491734D8-6646-FF4C-99E8-F8E662A15EE2}" type="pres">
      <dgm:prSet presAssocID="{B8362E8E-D996-1849-9FE3-7D7380BB6041}" presName="node" presStyleLbl="node1" presStyleIdx="1" presStyleCnt="4">
        <dgm:presLayoutVars>
          <dgm:bulletEnabled val="1"/>
        </dgm:presLayoutVars>
      </dgm:prSet>
      <dgm:spPr/>
    </dgm:pt>
    <dgm:pt modelId="{E6F88675-8804-1948-8118-948B8CE0F875}" type="pres">
      <dgm:prSet presAssocID="{7B087351-7607-2746-B2E9-5CD6169ECE62}" presName="sibTrans" presStyleLbl="sibTrans2D1" presStyleIdx="1" presStyleCnt="3"/>
      <dgm:spPr/>
    </dgm:pt>
    <dgm:pt modelId="{EA86C611-AA71-1D4B-BB17-525516FA5C6B}" type="pres">
      <dgm:prSet presAssocID="{7B087351-7607-2746-B2E9-5CD6169ECE62}" presName="connectorText" presStyleLbl="sibTrans2D1" presStyleIdx="1" presStyleCnt="3"/>
      <dgm:spPr/>
    </dgm:pt>
    <dgm:pt modelId="{8DF7A500-0003-C94A-A2B9-E32D50F8733E}" type="pres">
      <dgm:prSet presAssocID="{45F5B8F5-394E-F04C-9E67-61018DEF45B6}" presName="node" presStyleLbl="node1" presStyleIdx="2" presStyleCnt="4">
        <dgm:presLayoutVars>
          <dgm:bulletEnabled val="1"/>
        </dgm:presLayoutVars>
      </dgm:prSet>
      <dgm:spPr/>
    </dgm:pt>
    <dgm:pt modelId="{0A59B804-8E57-AC48-9B41-4728FB443CD6}" type="pres">
      <dgm:prSet presAssocID="{78580B55-A48E-8444-9F7B-FBE128E1FD7A}" presName="sibTrans" presStyleLbl="sibTrans2D1" presStyleIdx="2" presStyleCnt="3"/>
      <dgm:spPr/>
    </dgm:pt>
    <dgm:pt modelId="{CBB3EDDE-A1EB-5047-A332-D13C20EE2E28}" type="pres">
      <dgm:prSet presAssocID="{78580B55-A48E-8444-9F7B-FBE128E1FD7A}" presName="connectorText" presStyleLbl="sibTrans2D1" presStyleIdx="2" presStyleCnt="3"/>
      <dgm:spPr/>
    </dgm:pt>
    <dgm:pt modelId="{272B5F9B-7308-2744-80E2-4536D9199C01}" type="pres">
      <dgm:prSet presAssocID="{085C5295-CC5E-9E4E-AF50-C363B4DA0027}" presName="node" presStyleLbl="node1" presStyleIdx="3" presStyleCnt="4" custLinFactNeighborX="3803" custLinFactNeighborY="2142">
        <dgm:presLayoutVars>
          <dgm:bulletEnabled val="1"/>
        </dgm:presLayoutVars>
      </dgm:prSet>
      <dgm:spPr/>
    </dgm:pt>
  </dgm:ptLst>
  <dgm:cxnLst>
    <dgm:cxn modelId="{CA5C2812-6694-454E-8BF9-312A2B9103CA}" srcId="{45F5B8F5-394E-F04C-9E67-61018DEF45B6}" destId="{C315C701-AC3F-FC4E-8506-11BE274E1595}" srcOrd="1" destOrd="0" parTransId="{164674D5-9EEC-5F4F-AFB0-DC6EFE0F4C55}" sibTransId="{37E579C9-EC07-5647-9825-A8283442ADB1}"/>
    <dgm:cxn modelId="{B6D92713-E349-1D4E-BE0A-0DDE8B1D917C}" type="presOf" srcId="{7B087351-7607-2746-B2E9-5CD6169ECE62}" destId="{E6F88675-8804-1948-8118-948B8CE0F875}" srcOrd="0" destOrd="0" presId="urn:microsoft.com/office/officeart/2005/8/layout/process1"/>
    <dgm:cxn modelId="{6006641D-E76A-0245-A078-77BD57F16264}" type="presOf" srcId="{6252FFA0-C29A-1F43-ADB6-84E522D190CD}" destId="{491734D8-6646-FF4C-99E8-F8E662A15EE2}" srcOrd="0" destOrd="1" presId="urn:microsoft.com/office/officeart/2005/8/layout/process1"/>
    <dgm:cxn modelId="{A476411E-D643-7C44-A979-D96895C74111}" type="presOf" srcId="{7B087351-7607-2746-B2E9-5CD6169ECE62}" destId="{EA86C611-AA71-1D4B-BB17-525516FA5C6B}" srcOrd="1" destOrd="0" presId="urn:microsoft.com/office/officeart/2005/8/layout/process1"/>
    <dgm:cxn modelId="{853F082A-650A-8840-A07B-ABD737087EBB}" type="presOf" srcId="{6E09186E-E190-2A44-8053-C98C6D45F9E1}" destId="{CB3C2087-63D6-B046-8684-AEC2EA439B82}" srcOrd="0" destOrd="0" presId="urn:microsoft.com/office/officeart/2005/8/layout/process1"/>
    <dgm:cxn modelId="{7716632B-8994-4848-AC67-58FC413A5052}" type="presOf" srcId="{DCE6CE1C-9688-A942-99A1-A18A03CCBC8E}" destId="{E9CD29D1-6AF6-8140-AA8F-29836B936ED2}" srcOrd="0" destOrd="0" presId="urn:microsoft.com/office/officeart/2005/8/layout/process1"/>
    <dgm:cxn modelId="{E1D43935-91A4-EE40-BACC-F0BF41C7AC7F}" type="presOf" srcId="{EF53B0C1-4DC0-0440-897A-0D8837519AF0}" destId="{1653F290-46B0-A846-B92B-F07EB1906D17}" srcOrd="0" destOrd="0" presId="urn:microsoft.com/office/officeart/2005/8/layout/process1"/>
    <dgm:cxn modelId="{06442D37-47B1-1A48-BD81-3F55C5B70AD0}" srcId="{B8362E8E-D996-1849-9FE3-7D7380BB6041}" destId="{6252FFA0-C29A-1F43-ADB6-84E522D190CD}" srcOrd="0" destOrd="0" parTransId="{D0363507-BADE-C342-889A-C86501678051}" sibTransId="{D81BF582-9DA0-7646-8448-8DB835834FE7}"/>
    <dgm:cxn modelId="{2E52BC54-0667-4040-BDB7-870DB57030D7}" srcId="{6E09186E-E190-2A44-8053-C98C6D45F9E1}" destId="{085C5295-CC5E-9E4E-AF50-C363B4DA0027}" srcOrd="3" destOrd="0" parTransId="{BB513283-2E64-E54B-914B-F9C06D0F0AB0}" sibTransId="{21D81E06-FE8B-434B-87A1-DED3F05EE0CF}"/>
    <dgm:cxn modelId="{6DF9735D-D7D9-E340-9DD2-EC0A74051033}" type="presOf" srcId="{78580B55-A48E-8444-9F7B-FBE128E1FD7A}" destId="{CBB3EDDE-A1EB-5047-A332-D13C20EE2E28}" srcOrd="1" destOrd="0" presId="urn:microsoft.com/office/officeart/2005/8/layout/process1"/>
    <dgm:cxn modelId="{864B3860-06DB-7A49-B4E7-E2AE50E5D821}" type="presOf" srcId="{A1AE6D84-C018-7D4F-AB64-1C98EFFE17BB}" destId="{E9CD29D1-6AF6-8140-AA8F-29836B936ED2}" srcOrd="0" destOrd="1" presId="urn:microsoft.com/office/officeart/2005/8/layout/process1"/>
    <dgm:cxn modelId="{FD99A56E-9377-DF46-9123-60DB8ABB3A71}" type="presOf" srcId="{085C5295-CC5E-9E4E-AF50-C363B4DA0027}" destId="{272B5F9B-7308-2744-80E2-4536D9199C01}" srcOrd="0" destOrd="0" presId="urn:microsoft.com/office/officeart/2005/8/layout/process1"/>
    <dgm:cxn modelId="{57098471-82D1-E84C-8476-802E52EA385B}" type="presOf" srcId="{0F42A76E-A2FF-6C42-903A-7B6E6BB1B0D5}" destId="{8DF7A500-0003-C94A-A2B9-E32D50F8733E}" srcOrd="0" destOrd="1" presId="urn:microsoft.com/office/officeart/2005/8/layout/process1"/>
    <dgm:cxn modelId="{16B45078-B318-954D-A91E-28C3C8957235}" type="presOf" srcId="{C315C701-AC3F-FC4E-8506-11BE274E1595}" destId="{8DF7A500-0003-C94A-A2B9-E32D50F8733E}" srcOrd="0" destOrd="2" presId="urn:microsoft.com/office/officeart/2005/8/layout/process1"/>
    <dgm:cxn modelId="{AEAA318A-07C8-964E-B77F-E808904DBEC0}" srcId="{DCE6CE1C-9688-A942-99A1-A18A03CCBC8E}" destId="{A1AE6D84-C018-7D4F-AB64-1C98EFFE17BB}" srcOrd="0" destOrd="0" parTransId="{2AB24713-DCA4-154E-BF39-4A8C0B3C8C46}" sibTransId="{5B84BD18-958F-604A-854F-1310E76CC82B}"/>
    <dgm:cxn modelId="{927F019D-054E-824E-9EB8-A8DB6C2EB712}" srcId="{45F5B8F5-394E-F04C-9E67-61018DEF45B6}" destId="{0F42A76E-A2FF-6C42-903A-7B6E6BB1B0D5}" srcOrd="0" destOrd="0" parTransId="{5DD7E9B9-4A51-1347-A938-969651D0221A}" sibTransId="{DCAD1D5D-9907-6B45-9713-98D85014D6C2}"/>
    <dgm:cxn modelId="{777FC3A1-A555-8D40-A47B-8219ABE85E20}" srcId="{6E09186E-E190-2A44-8053-C98C6D45F9E1}" destId="{B8362E8E-D996-1849-9FE3-7D7380BB6041}" srcOrd="1" destOrd="0" parTransId="{DA453C19-7240-6249-81D8-6B43349C2772}" sibTransId="{7B087351-7607-2746-B2E9-5CD6169ECE62}"/>
    <dgm:cxn modelId="{6F25C2A4-F6EA-354A-8C45-85B26ADBDBF7}" type="presOf" srcId="{45F5B8F5-394E-F04C-9E67-61018DEF45B6}" destId="{8DF7A500-0003-C94A-A2B9-E32D50F8733E}" srcOrd="0" destOrd="0" presId="urn:microsoft.com/office/officeart/2005/8/layout/process1"/>
    <dgm:cxn modelId="{219B73DF-E697-BA4B-8A94-98C1700CF861}" type="presOf" srcId="{B8362E8E-D996-1849-9FE3-7D7380BB6041}" destId="{491734D8-6646-FF4C-99E8-F8E662A15EE2}" srcOrd="0" destOrd="0" presId="urn:microsoft.com/office/officeart/2005/8/layout/process1"/>
    <dgm:cxn modelId="{A0740EE8-35F7-8548-93E5-ED667B3549A7}" type="presOf" srcId="{78580B55-A48E-8444-9F7B-FBE128E1FD7A}" destId="{0A59B804-8E57-AC48-9B41-4728FB443CD6}" srcOrd="0" destOrd="0" presId="urn:microsoft.com/office/officeart/2005/8/layout/process1"/>
    <dgm:cxn modelId="{41F27EEF-CE99-944D-AA2C-21CC835E2CA1}" srcId="{6E09186E-E190-2A44-8053-C98C6D45F9E1}" destId="{DCE6CE1C-9688-A942-99A1-A18A03CCBC8E}" srcOrd="0" destOrd="0" parTransId="{75AEA727-3A71-F34C-893E-F73BC9D306AE}" sibTransId="{EF53B0C1-4DC0-0440-897A-0D8837519AF0}"/>
    <dgm:cxn modelId="{5EBF9FF1-43E1-E149-988E-74F0AB5B5979}" type="presOf" srcId="{EF53B0C1-4DC0-0440-897A-0D8837519AF0}" destId="{3286F6C5-DE47-1142-8318-6263F38735C1}" srcOrd="1" destOrd="0" presId="urn:microsoft.com/office/officeart/2005/8/layout/process1"/>
    <dgm:cxn modelId="{78A4E8F1-6E24-9445-863E-D07FAF4A3C44}" srcId="{6E09186E-E190-2A44-8053-C98C6D45F9E1}" destId="{45F5B8F5-394E-F04C-9E67-61018DEF45B6}" srcOrd="2" destOrd="0" parTransId="{EED65AA0-C1CD-1442-B64B-93EA9A02C530}" sibTransId="{78580B55-A48E-8444-9F7B-FBE128E1FD7A}"/>
    <dgm:cxn modelId="{4F9CC650-1A89-D640-9FCC-2B61331F50E5}" type="presParOf" srcId="{CB3C2087-63D6-B046-8684-AEC2EA439B82}" destId="{E9CD29D1-6AF6-8140-AA8F-29836B936ED2}" srcOrd="0" destOrd="0" presId="urn:microsoft.com/office/officeart/2005/8/layout/process1"/>
    <dgm:cxn modelId="{D048D486-459B-EA46-B494-F842C1423908}" type="presParOf" srcId="{CB3C2087-63D6-B046-8684-AEC2EA439B82}" destId="{1653F290-46B0-A846-B92B-F07EB1906D17}" srcOrd="1" destOrd="0" presId="urn:microsoft.com/office/officeart/2005/8/layout/process1"/>
    <dgm:cxn modelId="{575AA3FA-E0A2-DA4D-9FAD-165DE859772C}" type="presParOf" srcId="{1653F290-46B0-A846-B92B-F07EB1906D17}" destId="{3286F6C5-DE47-1142-8318-6263F38735C1}" srcOrd="0" destOrd="0" presId="urn:microsoft.com/office/officeart/2005/8/layout/process1"/>
    <dgm:cxn modelId="{E6FED451-7C6F-3745-9E94-C3F82EC50B7B}" type="presParOf" srcId="{CB3C2087-63D6-B046-8684-AEC2EA439B82}" destId="{491734D8-6646-FF4C-99E8-F8E662A15EE2}" srcOrd="2" destOrd="0" presId="urn:microsoft.com/office/officeart/2005/8/layout/process1"/>
    <dgm:cxn modelId="{A725FDC7-82E9-1C4A-AE44-3C89188032E5}" type="presParOf" srcId="{CB3C2087-63D6-B046-8684-AEC2EA439B82}" destId="{E6F88675-8804-1948-8118-948B8CE0F875}" srcOrd="3" destOrd="0" presId="urn:microsoft.com/office/officeart/2005/8/layout/process1"/>
    <dgm:cxn modelId="{C60E8463-DD81-EC46-BE83-E6208495EC3B}" type="presParOf" srcId="{E6F88675-8804-1948-8118-948B8CE0F875}" destId="{EA86C611-AA71-1D4B-BB17-525516FA5C6B}" srcOrd="0" destOrd="0" presId="urn:microsoft.com/office/officeart/2005/8/layout/process1"/>
    <dgm:cxn modelId="{FB4747E9-1EF2-ED48-B6D6-F3116F506AFE}" type="presParOf" srcId="{CB3C2087-63D6-B046-8684-AEC2EA439B82}" destId="{8DF7A500-0003-C94A-A2B9-E32D50F8733E}" srcOrd="4" destOrd="0" presId="urn:microsoft.com/office/officeart/2005/8/layout/process1"/>
    <dgm:cxn modelId="{05AE4E9D-C7B9-BF4D-A000-AC40B81ADD62}" type="presParOf" srcId="{CB3C2087-63D6-B046-8684-AEC2EA439B82}" destId="{0A59B804-8E57-AC48-9B41-4728FB443CD6}" srcOrd="5" destOrd="0" presId="urn:microsoft.com/office/officeart/2005/8/layout/process1"/>
    <dgm:cxn modelId="{5A0986A7-DD57-9643-9683-6DCF40DAB381}" type="presParOf" srcId="{0A59B804-8E57-AC48-9B41-4728FB443CD6}" destId="{CBB3EDDE-A1EB-5047-A332-D13C20EE2E28}" srcOrd="0" destOrd="0" presId="urn:microsoft.com/office/officeart/2005/8/layout/process1"/>
    <dgm:cxn modelId="{06ADFDC8-EAE4-7E49-BA05-97D5E76377C2}" type="presParOf" srcId="{CB3C2087-63D6-B046-8684-AEC2EA439B82}" destId="{272B5F9B-7308-2744-80E2-4536D9199C01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8FAEACF-4DD5-3744-AC27-5155883575AF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5CFA70-B52B-5042-8C22-BE3EC3203A8C}">
      <dgm:prSet custT="1"/>
      <dgm:spPr/>
      <dgm:t>
        <a:bodyPr/>
        <a:lstStyle/>
        <a:p>
          <a:pPr rtl="0"/>
          <a:r>
            <a:rPr lang="en-US" sz="2400" dirty="0"/>
            <a:t>Residency, Fellowship, and/or Degree (ex. MBA, PhD)</a:t>
          </a:r>
        </a:p>
      </dgm:t>
    </dgm:pt>
    <dgm:pt modelId="{9BE2F7A3-A797-A144-A8FF-B6465D374325}" type="parTrans" cxnId="{7AD0C4AE-0510-F14A-BE47-416ECAFF2232}">
      <dgm:prSet/>
      <dgm:spPr/>
      <dgm:t>
        <a:bodyPr/>
        <a:lstStyle/>
        <a:p>
          <a:endParaRPr lang="en-US"/>
        </a:p>
      </dgm:t>
    </dgm:pt>
    <dgm:pt modelId="{4AB46D63-E939-F143-8C5A-5361347218FE}" type="sibTrans" cxnId="{7AD0C4AE-0510-F14A-BE47-416ECAFF2232}">
      <dgm:prSet/>
      <dgm:spPr/>
      <dgm:t>
        <a:bodyPr/>
        <a:lstStyle/>
        <a:p>
          <a:endParaRPr lang="en-US"/>
        </a:p>
      </dgm:t>
    </dgm:pt>
    <dgm:pt modelId="{9C1311FD-6065-8E40-AC2E-C5262F91700E}">
      <dgm:prSet custT="1"/>
      <dgm:spPr/>
      <dgm:t>
        <a:bodyPr/>
        <a:lstStyle/>
        <a:p>
          <a:pPr rtl="0">
            <a:spcBef>
              <a:spcPts val="1800"/>
            </a:spcBef>
          </a:pPr>
          <a:r>
            <a:rPr lang="en-US" sz="2000" dirty="0">
              <a:solidFill>
                <a:schemeClr val="bg2">
                  <a:lumMod val="75000"/>
                  <a:lumOff val="25000"/>
                </a:schemeClr>
              </a:solidFill>
            </a:rPr>
            <a:t>Optional to further enhance skills and expertise</a:t>
          </a:r>
        </a:p>
      </dgm:t>
    </dgm:pt>
    <dgm:pt modelId="{18E9CFF0-8510-0B4B-8369-BEB73F2F86FA}" type="parTrans" cxnId="{0B9AD159-83AD-B049-8AF3-CCBFF5F18C0E}">
      <dgm:prSet/>
      <dgm:spPr/>
      <dgm:t>
        <a:bodyPr/>
        <a:lstStyle/>
        <a:p>
          <a:endParaRPr lang="en-US"/>
        </a:p>
      </dgm:t>
    </dgm:pt>
    <dgm:pt modelId="{29CBA9FE-552A-E74F-A13A-1AE80A4ED561}" type="sibTrans" cxnId="{0B9AD159-83AD-B049-8AF3-CCBFF5F18C0E}">
      <dgm:prSet/>
      <dgm:spPr/>
      <dgm:t>
        <a:bodyPr/>
        <a:lstStyle/>
        <a:p>
          <a:endParaRPr lang="en-US"/>
        </a:p>
      </dgm:t>
    </dgm:pt>
    <dgm:pt modelId="{E66A95A8-B084-744C-9622-5B7FD64DEA9A}">
      <dgm:prSet custT="1"/>
      <dgm:spPr/>
      <dgm:t>
        <a:bodyPr/>
        <a:lstStyle/>
        <a:p>
          <a:pPr rtl="0">
            <a:spcBef>
              <a:spcPct val="0"/>
            </a:spcBef>
          </a:pPr>
          <a:r>
            <a:rPr lang="en-US" sz="2000" b="1" dirty="0">
              <a:solidFill>
                <a:schemeClr val="bg2">
                  <a:lumMod val="75000"/>
                  <a:lumOff val="25000"/>
                </a:schemeClr>
              </a:solidFill>
            </a:rPr>
            <a:t>Residency: </a:t>
          </a:r>
          <a:r>
            <a:rPr lang="en-US" sz="2000" dirty="0">
              <a:solidFill>
                <a:schemeClr val="bg2">
                  <a:lumMod val="75000"/>
                  <a:lumOff val="25000"/>
                </a:schemeClr>
              </a:solidFill>
            </a:rPr>
            <a:t>Clinical health-system, some community options</a:t>
          </a:r>
          <a:endParaRPr lang="en-US" sz="2000" b="1" dirty="0">
            <a:solidFill>
              <a:schemeClr val="bg2">
                <a:lumMod val="75000"/>
                <a:lumOff val="25000"/>
              </a:schemeClr>
            </a:solidFill>
          </a:endParaRPr>
        </a:p>
      </dgm:t>
    </dgm:pt>
    <dgm:pt modelId="{C067AE57-BED9-EB40-A743-8EBEA07DA4D2}" type="parTrans" cxnId="{E3CCBF2F-2976-3142-A8F3-BCDFA8A655CF}">
      <dgm:prSet/>
      <dgm:spPr/>
      <dgm:t>
        <a:bodyPr/>
        <a:lstStyle/>
        <a:p>
          <a:endParaRPr lang="en-US"/>
        </a:p>
      </dgm:t>
    </dgm:pt>
    <dgm:pt modelId="{9440286E-6302-D548-BFC6-F88A88B0C115}" type="sibTrans" cxnId="{E3CCBF2F-2976-3142-A8F3-BCDFA8A655CF}">
      <dgm:prSet/>
      <dgm:spPr/>
      <dgm:t>
        <a:bodyPr/>
        <a:lstStyle/>
        <a:p>
          <a:endParaRPr lang="en-US"/>
        </a:p>
      </dgm:t>
    </dgm:pt>
    <dgm:pt modelId="{48290013-CAA5-F245-9F7A-24095210ED30}">
      <dgm:prSet custT="1"/>
      <dgm:spPr/>
      <dgm:t>
        <a:bodyPr/>
        <a:lstStyle/>
        <a:p>
          <a:pPr rtl="0">
            <a:spcBef>
              <a:spcPct val="0"/>
            </a:spcBef>
          </a:pPr>
          <a:r>
            <a:rPr lang="en-US" sz="2000" b="1" dirty="0">
              <a:solidFill>
                <a:schemeClr val="bg2">
                  <a:lumMod val="75000"/>
                  <a:lumOff val="25000"/>
                </a:schemeClr>
              </a:solidFill>
            </a:rPr>
            <a:t>Fellowship: </a:t>
          </a:r>
          <a:r>
            <a:rPr lang="en-US" sz="2000" dirty="0">
              <a:solidFill>
                <a:schemeClr val="bg2">
                  <a:lumMod val="75000"/>
                  <a:lumOff val="25000"/>
                </a:schemeClr>
              </a:solidFill>
            </a:rPr>
            <a:t>Industry and research</a:t>
          </a:r>
          <a:endParaRPr lang="en-US" sz="2000" b="1" dirty="0">
            <a:solidFill>
              <a:schemeClr val="bg2">
                <a:lumMod val="75000"/>
                <a:lumOff val="25000"/>
              </a:schemeClr>
            </a:solidFill>
          </a:endParaRPr>
        </a:p>
      </dgm:t>
    </dgm:pt>
    <dgm:pt modelId="{8FDD74F4-0979-814A-A45D-C7229F7624F8}" type="parTrans" cxnId="{A13F5320-7462-BF4E-B2F9-AAF2F84579E1}">
      <dgm:prSet/>
      <dgm:spPr/>
      <dgm:t>
        <a:bodyPr/>
        <a:lstStyle/>
        <a:p>
          <a:endParaRPr lang="en-US"/>
        </a:p>
      </dgm:t>
    </dgm:pt>
    <dgm:pt modelId="{FCDFF33D-1C7E-3C4E-ABC5-375148858AFE}" type="sibTrans" cxnId="{A13F5320-7462-BF4E-B2F9-AAF2F84579E1}">
      <dgm:prSet/>
      <dgm:spPr/>
      <dgm:t>
        <a:bodyPr/>
        <a:lstStyle/>
        <a:p>
          <a:endParaRPr lang="en-US"/>
        </a:p>
      </dgm:t>
    </dgm:pt>
    <dgm:pt modelId="{D8BE318E-5F9F-1843-9D62-C7B7DAD2B6DC}">
      <dgm:prSet custT="1"/>
      <dgm:spPr/>
      <dgm:t>
        <a:bodyPr/>
        <a:lstStyle/>
        <a:p>
          <a:pPr rtl="0"/>
          <a:r>
            <a:rPr lang="en-US" sz="2400" dirty="0"/>
            <a:t>Workforce</a:t>
          </a:r>
        </a:p>
      </dgm:t>
    </dgm:pt>
    <dgm:pt modelId="{02F3E526-7CDB-C14B-B5D3-26D6980597AE}" type="parTrans" cxnId="{705863AF-F549-2E49-BDA9-03679B6AD5F6}">
      <dgm:prSet/>
      <dgm:spPr/>
      <dgm:t>
        <a:bodyPr/>
        <a:lstStyle/>
        <a:p>
          <a:endParaRPr lang="en-US"/>
        </a:p>
      </dgm:t>
    </dgm:pt>
    <dgm:pt modelId="{4CE2F66E-169E-E943-8357-D9D814D90997}" type="sibTrans" cxnId="{705863AF-F549-2E49-BDA9-03679B6AD5F6}">
      <dgm:prSet/>
      <dgm:spPr/>
      <dgm:t>
        <a:bodyPr/>
        <a:lstStyle/>
        <a:p>
          <a:endParaRPr lang="en-US"/>
        </a:p>
      </dgm:t>
    </dgm:pt>
    <dgm:pt modelId="{E8E087F8-7960-3E4A-958A-4F30EADF8616}">
      <dgm:prSet custT="1"/>
      <dgm:spPr/>
      <dgm:t>
        <a:bodyPr/>
        <a:lstStyle/>
        <a:p>
          <a:pPr rtl="0">
            <a:spcBef>
              <a:spcPts val="2400"/>
            </a:spcBef>
          </a:pPr>
          <a:r>
            <a:rPr lang="en-US" sz="2000" dirty="0">
              <a:solidFill>
                <a:schemeClr val="bg2">
                  <a:lumMod val="75000"/>
                  <a:lumOff val="25000"/>
                </a:schemeClr>
              </a:solidFill>
            </a:rPr>
            <a:t>Begin career following graduation and licensure</a:t>
          </a:r>
        </a:p>
      </dgm:t>
    </dgm:pt>
    <dgm:pt modelId="{97C42AD6-4726-F846-8F6F-8C73C07F7238}" type="parTrans" cxnId="{EDF15CA2-5CDB-4C4F-9D21-3FB3540BB657}">
      <dgm:prSet/>
      <dgm:spPr/>
      <dgm:t>
        <a:bodyPr/>
        <a:lstStyle/>
        <a:p>
          <a:endParaRPr lang="en-US"/>
        </a:p>
      </dgm:t>
    </dgm:pt>
    <dgm:pt modelId="{3D643385-1086-DE41-8289-72D66F54C731}" type="sibTrans" cxnId="{EDF15CA2-5CDB-4C4F-9D21-3FB3540BB657}">
      <dgm:prSet/>
      <dgm:spPr/>
      <dgm:t>
        <a:bodyPr/>
        <a:lstStyle/>
        <a:p>
          <a:endParaRPr lang="en-US"/>
        </a:p>
      </dgm:t>
    </dgm:pt>
    <dgm:pt modelId="{27999906-C8C1-A745-AC7A-3EE9F71A396E}" type="pres">
      <dgm:prSet presAssocID="{A8FAEACF-4DD5-3744-AC27-5155883575AF}" presName="linear" presStyleCnt="0">
        <dgm:presLayoutVars>
          <dgm:animLvl val="lvl"/>
          <dgm:resizeHandles val="exact"/>
        </dgm:presLayoutVars>
      </dgm:prSet>
      <dgm:spPr/>
    </dgm:pt>
    <dgm:pt modelId="{B1FE1241-B609-0B44-BCC4-C3A706A7EA4F}" type="pres">
      <dgm:prSet presAssocID="{4A5CFA70-B52B-5042-8C22-BE3EC3203A8C}" presName="parentText" presStyleLbl="node1" presStyleIdx="0" presStyleCnt="2" custScaleY="51523">
        <dgm:presLayoutVars>
          <dgm:chMax val="0"/>
          <dgm:bulletEnabled val="1"/>
        </dgm:presLayoutVars>
      </dgm:prSet>
      <dgm:spPr/>
    </dgm:pt>
    <dgm:pt modelId="{5A098E7F-2DD1-C241-819E-A5B13915D8BC}" type="pres">
      <dgm:prSet presAssocID="{4A5CFA70-B52B-5042-8C22-BE3EC3203A8C}" presName="childText" presStyleLbl="revTx" presStyleIdx="0" presStyleCnt="2" custLinFactNeighborX="738" custLinFactNeighborY="9298">
        <dgm:presLayoutVars>
          <dgm:bulletEnabled val="1"/>
        </dgm:presLayoutVars>
      </dgm:prSet>
      <dgm:spPr/>
    </dgm:pt>
    <dgm:pt modelId="{D672831F-0211-9D4E-8AE8-1D8E1B68C9C3}" type="pres">
      <dgm:prSet presAssocID="{D8BE318E-5F9F-1843-9D62-C7B7DAD2B6DC}" presName="parentText" presStyleLbl="node1" presStyleIdx="1" presStyleCnt="2" custScaleY="46378" custLinFactNeighborX="738" custLinFactNeighborY="9092">
        <dgm:presLayoutVars>
          <dgm:chMax val="0"/>
          <dgm:bulletEnabled val="1"/>
        </dgm:presLayoutVars>
      </dgm:prSet>
      <dgm:spPr/>
    </dgm:pt>
    <dgm:pt modelId="{773C8948-636F-2D41-946B-762025A2BCCA}" type="pres">
      <dgm:prSet presAssocID="{D8BE318E-5F9F-1843-9D62-C7B7DAD2B6DC}" presName="childText" presStyleLbl="revTx" presStyleIdx="1" presStyleCnt="2" custScaleY="67839" custLinFactNeighborX="242" custLinFactNeighborY="15848">
        <dgm:presLayoutVars>
          <dgm:bulletEnabled val="1"/>
        </dgm:presLayoutVars>
      </dgm:prSet>
      <dgm:spPr/>
    </dgm:pt>
  </dgm:ptLst>
  <dgm:cxnLst>
    <dgm:cxn modelId="{A13F5320-7462-BF4E-B2F9-AAF2F84579E1}" srcId="{4A5CFA70-B52B-5042-8C22-BE3EC3203A8C}" destId="{48290013-CAA5-F245-9F7A-24095210ED30}" srcOrd="2" destOrd="0" parTransId="{8FDD74F4-0979-814A-A45D-C7229F7624F8}" sibTransId="{FCDFF33D-1C7E-3C4E-ABC5-375148858AFE}"/>
    <dgm:cxn modelId="{4BF6C128-2208-CA4E-B725-71FAAB652F1C}" type="presOf" srcId="{E66A95A8-B084-744C-9622-5B7FD64DEA9A}" destId="{5A098E7F-2DD1-C241-819E-A5B13915D8BC}" srcOrd="0" destOrd="1" presId="urn:microsoft.com/office/officeart/2005/8/layout/vList2"/>
    <dgm:cxn modelId="{E3CCBF2F-2976-3142-A8F3-BCDFA8A655CF}" srcId="{4A5CFA70-B52B-5042-8C22-BE3EC3203A8C}" destId="{E66A95A8-B084-744C-9622-5B7FD64DEA9A}" srcOrd="1" destOrd="0" parTransId="{C067AE57-BED9-EB40-A743-8EBEA07DA4D2}" sibTransId="{9440286E-6302-D548-BFC6-F88A88B0C115}"/>
    <dgm:cxn modelId="{0B9AD159-83AD-B049-8AF3-CCBFF5F18C0E}" srcId="{4A5CFA70-B52B-5042-8C22-BE3EC3203A8C}" destId="{9C1311FD-6065-8E40-AC2E-C5262F91700E}" srcOrd="0" destOrd="0" parTransId="{18E9CFF0-8510-0B4B-8369-BEB73F2F86FA}" sibTransId="{29CBA9FE-552A-E74F-A13A-1AE80A4ED561}"/>
    <dgm:cxn modelId="{64A95B66-1880-0C4F-ADCA-8CADA8E5EDE3}" type="presOf" srcId="{9C1311FD-6065-8E40-AC2E-C5262F91700E}" destId="{5A098E7F-2DD1-C241-819E-A5B13915D8BC}" srcOrd="0" destOrd="0" presId="urn:microsoft.com/office/officeart/2005/8/layout/vList2"/>
    <dgm:cxn modelId="{6A4FAF84-8958-524E-B234-FFC9497E49C0}" type="presOf" srcId="{48290013-CAA5-F245-9F7A-24095210ED30}" destId="{5A098E7F-2DD1-C241-819E-A5B13915D8BC}" srcOrd="0" destOrd="2" presId="urn:microsoft.com/office/officeart/2005/8/layout/vList2"/>
    <dgm:cxn modelId="{94113D8D-FEDE-814B-A475-C8C09B8F4ACE}" type="presOf" srcId="{D8BE318E-5F9F-1843-9D62-C7B7DAD2B6DC}" destId="{D672831F-0211-9D4E-8AE8-1D8E1B68C9C3}" srcOrd="0" destOrd="0" presId="urn:microsoft.com/office/officeart/2005/8/layout/vList2"/>
    <dgm:cxn modelId="{D562F897-63F1-5643-BB14-51C0ADB37088}" type="presOf" srcId="{E8E087F8-7960-3E4A-958A-4F30EADF8616}" destId="{773C8948-636F-2D41-946B-762025A2BCCA}" srcOrd="0" destOrd="0" presId="urn:microsoft.com/office/officeart/2005/8/layout/vList2"/>
    <dgm:cxn modelId="{EDF15CA2-5CDB-4C4F-9D21-3FB3540BB657}" srcId="{D8BE318E-5F9F-1843-9D62-C7B7DAD2B6DC}" destId="{E8E087F8-7960-3E4A-958A-4F30EADF8616}" srcOrd="0" destOrd="0" parTransId="{97C42AD6-4726-F846-8F6F-8C73C07F7238}" sibTransId="{3D643385-1086-DE41-8289-72D66F54C731}"/>
    <dgm:cxn modelId="{7AD0C4AE-0510-F14A-BE47-416ECAFF2232}" srcId="{A8FAEACF-4DD5-3744-AC27-5155883575AF}" destId="{4A5CFA70-B52B-5042-8C22-BE3EC3203A8C}" srcOrd="0" destOrd="0" parTransId="{9BE2F7A3-A797-A144-A8FF-B6465D374325}" sibTransId="{4AB46D63-E939-F143-8C5A-5361347218FE}"/>
    <dgm:cxn modelId="{705863AF-F549-2E49-BDA9-03679B6AD5F6}" srcId="{A8FAEACF-4DD5-3744-AC27-5155883575AF}" destId="{D8BE318E-5F9F-1843-9D62-C7B7DAD2B6DC}" srcOrd="1" destOrd="0" parTransId="{02F3E526-7CDB-C14B-B5D3-26D6980597AE}" sibTransId="{4CE2F66E-169E-E943-8357-D9D814D90997}"/>
    <dgm:cxn modelId="{FCEBA4B6-5520-2B4B-8123-5CBA0F2DAE2C}" type="presOf" srcId="{A8FAEACF-4DD5-3744-AC27-5155883575AF}" destId="{27999906-C8C1-A745-AC7A-3EE9F71A396E}" srcOrd="0" destOrd="0" presId="urn:microsoft.com/office/officeart/2005/8/layout/vList2"/>
    <dgm:cxn modelId="{DA5DAFE6-8F7D-1547-B038-F25698F4D151}" type="presOf" srcId="{4A5CFA70-B52B-5042-8C22-BE3EC3203A8C}" destId="{B1FE1241-B609-0B44-BCC4-C3A706A7EA4F}" srcOrd="0" destOrd="0" presId="urn:microsoft.com/office/officeart/2005/8/layout/vList2"/>
    <dgm:cxn modelId="{7712E709-7A63-854E-9438-42C90C20A15C}" type="presParOf" srcId="{27999906-C8C1-A745-AC7A-3EE9F71A396E}" destId="{B1FE1241-B609-0B44-BCC4-C3A706A7EA4F}" srcOrd="0" destOrd="0" presId="urn:microsoft.com/office/officeart/2005/8/layout/vList2"/>
    <dgm:cxn modelId="{E6D1B57D-89BC-7649-AD5F-5B15731722A1}" type="presParOf" srcId="{27999906-C8C1-A745-AC7A-3EE9F71A396E}" destId="{5A098E7F-2DD1-C241-819E-A5B13915D8BC}" srcOrd="1" destOrd="0" presId="urn:microsoft.com/office/officeart/2005/8/layout/vList2"/>
    <dgm:cxn modelId="{3ED94FB8-2444-4349-AE31-D94E41B70025}" type="presParOf" srcId="{27999906-C8C1-A745-AC7A-3EE9F71A396E}" destId="{D672831F-0211-9D4E-8AE8-1D8E1B68C9C3}" srcOrd="2" destOrd="0" presId="urn:microsoft.com/office/officeart/2005/8/layout/vList2"/>
    <dgm:cxn modelId="{978EAD35-509C-A844-A013-255A7FD677B1}" type="presParOf" srcId="{27999906-C8C1-A745-AC7A-3EE9F71A396E}" destId="{773C8948-636F-2D41-946B-762025A2BCC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FA265C-46EF-2440-BE24-F5F1AD4BF5F4}">
      <dsp:nvSpPr>
        <dsp:cNvPr id="0" name=""/>
        <dsp:cNvSpPr/>
      </dsp:nvSpPr>
      <dsp:spPr>
        <a:xfrm>
          <a:off x="0" y="217194"/>
          <a:ext cx="4648200" cy="10038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4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‘Most Accessible Healthcare professional’</a:t>
          </a:r>
        </a:p>
      </dsp:txBody>
      <dsp:txXfrm>
        <a:off x="49004" y="266198"/>
        <a:ext cx="4550192" cy="905852"/>
      </dsp:txXfrm>
    </dsp:sp>
    <dsp:sp modelId="{D895743A-E0A1-9B4C-97D0-5C6788F86C31}">
      <dsp:nvSpPr>
        <dsp:cNvPr id="0" name=""/>
        <dsp:cNvSpPr/>
      </dsp:nvSpPr>
      <dsp:spPr>
        <a:xfrm>
          <a:off x="0" y="1295934"/>
          <a:ext cx="4648200" cy="1003860"/>
        </a:xfrm>
        <a:prstGeom prst="roundRect">
          <a:avLst/>
        </a:prstGeom>
        <a:solidFill>
          <a:schemeClr val="accent1"/>
        </a:soli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96.5% of U.S. population live within 10 miles of a pharmacy</a:t>
          </a:r>
        </a:p>
      </dsp:txBody>
      <dsp:txXfrm>
        <a:off x="49004" y="1344938"/>
        <a:ext cx="4550192" cy="9058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C0C440-A962-9040-826B-BD2604E78AF3}">
      <dsp:nvSpPr>
        <dsp:cNvPr id="0" name=""/>
        <dsp:cNvSpPr/>
      </dsp:nvSpPr>
      <dsp:spPr>
        <a:xfrm>
          <a:off x="1032402" y="717"/>
          <a:ext cx="1804913" cy="902456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5400000" scaled="1"/>
          <a:tileRect/>
        </a:gra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Franklin Gothic Medium" charset="0"/>
              <a:ea typeface="Franklin Gothic Medium" charset="0"/>
              <a:cs typeface="Franklin Gothic Medium" charset="0"/>
            </a:rPr>
            <a:t>Practice Degrees:</a:t>
          </a:r>
        </a:p>
      </dsp:txBody>
      <dsp:txXfrm>
        <a:off x="1058834" y="27149"/>
        <a:ext cx="1752049" cy="849592"/>
      </dsp:txXfrm>
    </dsp:sp>
    <dsp:sp modelId="{8D19EC71-F549-2D4B-99EA-29CBD2657071}">
      <dsp:nvSpPr>
        <dsp:cNvPr id="0" name=""/>
        <dsp:cNvSpPr/>
      </dsp:nvSpPr>
      <dsp:spPr>
        <a:xfrm>
          <a:off x="1212893" y="903173"/>
          <a:ext cx="180491" cy="6768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6842"/>
              </a:lnTo>
              <a:lnTo>
                <a:pt x="180491" y="6768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2F926B-F6DC-F24E-8184-18C222A5247D}">
      <dsp:nvSpPr>
        <dsp:cNvPr id="0" name=""/>
        <dsp:cNvSpPr/>
      </dsp:nvSpPr>
      <dsp:spPr>
        <a:xfrm>
          <a:off x="1393384" y="1128787"/>
          <a:ext cx="1443930" cy="9024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Franklin Gothic Book" charset="0"/>
              <a:ea typeface="Franklin Gothic Book" charset="0"/>
              <a:cs typeface="Franklin Gothic Book" charset="0"/>
            </a:rPr>
            <a:t>Bachelors Degree in Pharmacy (</a:t>
          </a:r>
          <a:r>
            <a:rPr lang="en-US" sz="1200" kern="1200" dirty="0" err="1">
              <a:latin typeface="Franklin Gothic Book" charset="0"/>
              <a:ea typeface="Franklin Gothic Book" charset="0"/>
              <a:cs typeface="Franklin Gothic Book" charset="0"/>
            </a:rPr>
            <a:t>BSPharm</a:t>
          </a:r>
          <a:r>
            <a:rPr lang="en-US" sz="1200" kern="1200" dirty="0">
              <a:latin typeface="Franklin Gothic Book" charset="0"/>
              <a:ea typeface="Franklin Gothic Book" charset="0"/>
              <a:cs typeface="Franklin Gothic Book" charset="0"/>
            </a:rPr>
            <a:t>)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Franklin Gothic Book" charset="0"/>
              <a:ea typeface="Franklin Gothic Book" charset="0"/>
              <a:cs typeface="Franklin Gothic Book" charset="0"/>
            </a:rPr>
            <a:t>No longer available</a:t>
          </a:r>
          <a:endParaRPr lang="en-US" sz="1200" kern="1200" dirty="0">
            <a:latin typeface="Franklin Gothic Book" charset="0"/>
            <a:ea typeface="Franklin Gothic Book" charset="0"/>
            <a:cs typeface="Franklin Gothic Book" charset="0"/>
          </a:endParaRPr>
        </a:p>
      </dsp:txBody>
      <dsp:txXfrm>
        <a:off x="1419816" y="1155219"/>
        <a:ext cx="1391066" cy="849592"/>
      </dsp:txXfrm>
    </dsp:sp>
    <dsp:sp modelId="{74733B57-D252-6542-9106-9AC2F0CC074C}">
      <dsp:nvSpPr>
        <dsp:cNvPr id="0" name=""/>
        <dsp:cNvSpPr/>
      </dsp:nvSpPr>
      <dsp:spPr>
        <a:xfrm>
          <a:off x="1212893" y="903173"/>
          <a:ext cx="180491" cy="18049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4913"/>
              </a:lnTo>
              <a:lnTo>
                <a:pt x="180491" y="18049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4B0404-5EE7-A24A-BAF5-CD6CEB8A821B}">
      <dsp:nvSpPr>
        <dsp:cNvPr id="0" name=""/>
        <dsp:cNvSpPr/>
      </dsp:nvSpPr>
      <dsp:spPr>
        <a:xfrm>
          <a:off x="1393384" y="2256858"/>
          <a:ext cx="1443930" cy="902456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chemeClr val="tx1"/>
              </a:solidFill>
              <a:latin typeface="Franklin Gothic Medium" charset="0"/>
              <a:ea typeface="Franklin Gothic Medium" charset="0"/>
              <a:cs typeface="Franklin Gothic Medium" charset="0"/>
            </a:rPr>
            <a:t>Doctor of Pharmacy (PharmD)</a:t>
          </a:r>
        </a:p>
      </dsp:txBody>
      <dsp:txXfrm>
        <a:off x="1419816" y="2283290"/>
        <a:ext cx="1391066" cy="849592"/>
      </dsp:txXfrm>
    </dsp:sp>
    <dsp:sp modelId="{792C4FBD-DEDF-4B4E-9283-EEE2F5E241FF}">
      <dsp:nvSpPr>
        <dsp:cNvPr id="0" name=""/>
        <dsp:cNvSpPr/>
      </dsp:nvSpPr>
      <dsp:spPr>
        <a:xfrm>
          <a:off x="3288543" y="717"/>
          <a:ext cx="1804913" cy="902456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5400000" scaled="1"/>
          <a:tileRect/>
        </a:gra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Franklin Gothic Medium" charset="0"/>
              <a:ea typeface="Franklin Gothic Medium" charset="0"/>
              <a:cs typeface="Franklin Gothic Medium" charset="0"/>
            </a:rPr>
            <a:t>Research Degrees</a:t>
          </a:r>
        </a:p>
      </dsp:txBody>
      <dsp:txXfrm>
        <a:off x="3314975" y="27149"/>
        <a:ext cx="1752049" cy="849592"/>
      </dsp:txXfrm>
    </dsp:sp>
    <dsp:sp modelId="{63BE3EEC-6E08-1B4B-8075-519D97E6C556}">
      <dsp:nvSpPr>
        <dsp:cNvPr id="0" name=""/>
        <dsp:cNvSpPr/>
      </dsp:nvSpPr>
      <dsp:spPr>
        <a:xfrm>
          <a:off x="3469034" y="903173"/>
          <a:ext cx="180491" cy="6768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6842"/>
              </a:lnTo>
              <a:lnTo>
                <a:pt x="180491" y="6768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57D6D9-82AF-7246-9336-28777409D613}">
      <dsp:nvSpPr>
        <dsp:cNvPr id="0" name=""/>
        <dsp:cNvSpPr/>
      </dsp:nvSpPr>
      <dsp:spPr>
        <a:xfrm>
          <a:off x="3649526" y="1128787"/>
          <a:ext cx="1443930" cy="9024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Franklin Gothic Book" charset="0"/>
              <a:ea typeface="Franklin Gothic Book" charset="0"/>
              <a:cs typeface="Franklin Gothic Book" charset="0"/>
            </a:rPr>
            <a:t>MSc: many focus areas</a:t>
          </a:r>
        </a:p>
      </dsp:txBody>
      <dsp:txXfrm>
        <a:off x="3675958" y="1155219"/>
        <a:ext cx="1391066" cy="849592"/>
      </dsp:txXfrm>
    </dsp:sp>
    <dsp:sp modelId="{9090E220-4776-684B-A364-731C17BA1FE6}">
      <dsp:nvSpPr>
        <dsp:cNvPr id="0" name=""/>
        <dsp:cNvSpPr/>
      </dsp:nvSpPr>
      <dsp:spPr>
        <a:xfrm>
          <a:off x="3469034" y="903173"/>
          <a:ext cx="180491" cy="18049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4913"/>
              </a:lnTo>
              <a:lnTo>
                <a:pt x="180491" y="18049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45FC71-5A6D-094A-81F1-A2EC8F01FAFA}">
      <dsp:nvSpPr>
        <dsp:cNvPr id="0" name=""/>
        <dsp:cNvSpPr/>
      </dsp:nvSpPr>
      <dsp:spPr>
        <a:xfrm>
          <a:off x="3649526" y="2256858"/>
          <a:ext cx="1443930" cy="9024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Franklin Gothic Book" charset="0"/>
              <a:ea typeface="Franklin Gothic Book" charset="0"/>
              <a:cs typeface="Franklin Gothic Book" charset="0"/>
            </a:rPr>
            <a:t>PhD: many focus areas</a:t>
          </a:r>
        </a:p>
      </dsp:txBody>
      <dsp:txXfrm>
        <a:off x="3675958" y="2283290"/>
        <a:ext cx="1391066" cy="849592"/>
      </dsp:txXfrm>
    </dsp:sp>
    <dsp:sp modelId="{092B095F-F55D-3A4A-B525-4D0FF9379803}">
      <dsp:nvSpPr>
        <dsp:cNvPr id="0" name=""/>
        <dsp:cNvSpPr/>
      </dsp:nvSpPr>
      <dsp:spPr>
        <a:xfrm>
          <a:off x="5544684" y="717"/>
          <a:ext cx="1804913" cy="902456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5400000" scaled="1"/>
          <a:tileRect/>
        </a:gra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Franklin Gothic Medium" charset="0"/>
              <a:ea typeface="Franklin Gothic Medium" charset="0"/>
              <a:cs typeface="Franklin Gothic Medium" charset="0"/>
            </a:rPr>
            <a:t>Dual Degrees </a:t>
          </a:r>
          <a:r>
            <a:rPr lang="en-US" sz="1600" kern="1200" dirty="0">
              <a:latin typeface="Franklin Gothic Medium" charset="0"/>
              <a:ea typeface="Franklin Gothic Medium" charset="0"/>
              <a:cs typeface="Franklin Gothic Medium" charset="0"/>
            </a:rPr>
            <a:t>(offered by some schools)</a:t>
          </a:r>
        </a:p>
      </dsp:txBody>
      <dsp:txXfrm>
        <a:off x="5571116" y="27149"/>
        <a:ext cx="1752049" cy="849592"/>
      </dsp:txXfrm>
    </dsp:sp>
    <dsp:sp modelId="{C588B2CC-32CD-9A47-8133-0EA9488B3635}">
      <dsp:nvSpPr>
        <dsp:cNvPr id="0" name=""/>
        <dsp:cNvSpPr/>
      </dsp:nvSpPr>
      <dsp:spPr>
        <a:xfrm>
          <a:off x="5725176" y="903173"/>
          <a:ext cx="180491" cy="6768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6842"/>
              </a:lnTo>
              <a:lnTo>
                <a:pt x="180491" y="6768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222BC2-2D59-804D-95F2-7CB87C33F8CF}">
      <dsp:nvSpPr>
        <dsp:cNvPr id="0" name=""/>
        <dsp:cNvSpPr/>
      </dsp:nvSpPr>
      <dsp:spPr>
        <a:xfrm>
          <a:off x="5905667" y="1128787"/>
          <a:ext cx="1443930" cy="9024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Franklin Gothic Book" charset="0"/>
              <a:ea typeface="Franklin Gothic Book" charset="0"/>
              <a:cs typeface="Franklin Gothic Book" charset="0"/>
            </a:rPr>
            <a:t>PharmD/MPH</a:t>
          </a:r>
        </a:p>
      </dsp:txBody>
      <dsp:txXfrm>
        <a:off x="5932099" y="1155219"/>
        <a:ext cx="1391066" cy="849592"/>
      </dsp:txXfrm>
    </dsp:sp>
    <dsp:sp modelId="{86BC8116-0E73-DF41-A6B4-C6FBE627C897}">
      <dsp:nvSpPr>
        <dsp:cNvPr id="0" name=""/>
        <dsp:cNvSpPr/>
      </dsp:nvSpPr>
      <dsp:spPr>
        <a:xfrm>
          <a:off x="5725176" y="903173"/>
          <a:ext cx="180491" cy="18049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4913"/>
              </a:lnTo>
              <a:lnTo>
                <a:pt x="180491" y="18049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C611A1-82F2-7D4B-8025-C36DB03813FC}">
      <dsp:nvSpPr>
        <dsp:cNvPr id="0" name=""/>
        <dsp:cNvSpPr/>
      </dsp:nvSpPr>
      <dsp:spPr>
        <a:xfrm>
          <a:off x="5905667" y="2256858"/>
          <a:ext cx="1443930" cy="9024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Franklin Gothic Book" charset="0"/>
              <a:ea typeface="Franklin Gothic Book" charset="0"/>
              <a:cs typeface="Franklin Gothic Book" charset="0"/>
            </a:rPr>
            <a:t>PharmD/MBA</a:t>
          </a:r>
        </a:p>
      </dsp:txBody>
      <dsp:txXfrm>
        <a:off x="5932099" y="2283290"/>
        <a:ext cx="1391066" cy="8495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CD29D1-6AF6-8140-AA8F-29836B936ED2}">
      <dsp:nvSpPr>
        <dsp:cNvPr id="0" name=""/>
        <dsp:cNvSpPr/>
      </dsp:nvSpPr>
      <dsp:spPr>
        <a:xfrm>
          <a:off x="3884" y="575497"/>
          <a:ext cx="1698352" cy="15922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4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Pre-Pharmacy Study 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2-4 years</a:t>
          </a:r>
        </a:p>
      </dsp:txBody>
      <dsp:txXfrm>
        <a:off x="50518" y="622131"/>
        <a:ext cx="1605084" cy="1498937"/>
      </dsp:txXfrm>
    </dsp:sp>
    <dsp:sp modelId="{1653F290-46B0-A846-B92B-F07EB1906D17}">
      <dsp:nvSpPr>
        <dsp:cNvPr id="0" name=""/>
        <dsp:cNvSpPr/>
      </dsp:nvSpPr>
      <dsp:spPr>
        <a:xfrm>
          <a:off x="1872071" y="1161004"/>
          <a:ext cx="360050" cy="4211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1872071" y="1245242"/>
        <a:ext cx="252035" cy="252715"/>
      </dsp:txXfrm>
    </dsp:sp>
    <dsp:sp modelId="{491734D8-6646-FF4C-99E8-F8E662A15EE2}">
      <dsp:nvSpPr>
        <dsp:cNvPr id="0" name=""/>
        <dsp:cNvSpPr/>
      </dsp:nvSpPr>
      <dsp:spPr>
        <a:xfrm>
          <a:off x="2381577" y="575497"/>
          <a:ext cx="1698352" cy="15922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888562"/>
                <a:satOff val="21966"/>
                <a:lumOff val="-1830"/>
                <a:alphaOff val="0"/>
                <a:shade val="63000"/>
              </a:schemeClr>
            </a:gs>
            <a:gs pos="30000">
              <a:schemeClr val="accent4">
                <a:hueOff val="-2888562"/>
                <a:satOff val="21966"/>
                <a:lumOff val="-1830"/>
                <a:alphaOff val="0"/>
                <a:shade val="90000"/>
                <a:satMod val="110000"/>
              </a:schemeClr>
            </a:gs>
            <a:gs pos="45000">
              <a:schemeClr val="accent4">
                <a:hueOff val="-2888562"/>
                <a:satOff val="21966"/>
                <a:lumOff val="-1830"/>
                <a:alphaOff val="0"/>
                <a:shade val="100000"/>
                <a:satMod val="118000"/>
              </a:schemeClr>
            </a:gs>
            <a:gs pos="55000">
              <a:schemeClr val="accent4">
                <a:hueOff val="-2888562"/>
                <a:satOff val="21966"/>
                <a:lumOff val="-1830"/>
                <a:alphaOff val="0"/>
                <a:shade val="100000"/>
                <a:satMod val="118000"/>
              </a:schemeClr>
            </a:gs>
            <a:gs pos="73000">
              <a:schemeClr val="accent4">
                <a:hueOff val="-2888562"/>
                <a:satOff val="21966"/>
                <a:lumOff val="-1830"/>
                <a:alphaOff val="0"/>
                <a:shade val="90000"/>
                <a:satMod val="110000"/>
              </a:schemeClr>
            </a:gs>
            <a:gs pos="100000">
              <a:schemeClr val="accent4">
                <a:hueOff val="-2888562"/>
                <a:satOff val="21966"/>
                <a:lumOff val="-183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Doctor of Pharmacy (PharmD)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3-4 years</a:t>
          </a:r>
        </a:p>
      </dsp:txBody>
      <dsp:txXfrm>
        <a:off x="2428211" y="622131"/>
        <a:ext cx="1605084" cy="1498937"/>
      </dsp:txXfrm>
    </dsp:sp>
    <dsp:sp modelId="{E6F88675-8804-1948-8118-948B8CE0F875}">
      <dsp:nvSpPr>
        <dsp:cNvPr id="0" name=""/>
        <dsp:cNvSpPr/>
      </dsp:nvSpPr>
      <dsp:spPr>
        <a:xfrm>
          <a:off x="4249764" y="1161004"/>
          <a:ext cx="360050" cy="4211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4332843"/>
            <a:satOff val="32950"/>
            <a:lumOff val="-2745"/>
            <a:alphaOff val="0"/>
          </a:schemeClr>
        </a:soli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4249764" y="1245242"/>
        <a:ext cx="252035" cy="252715"/>
      </dsp:txXfrm>
    </dsp:sp>
    <dsp:sp modelId="{8DF7A500-0003-C94A-A2B9-E32D50F8733E}">
      <dsp:nvSpPr>
        <dsp:cNvPr id="0" name=""/>
        <dsp:cNvSpPr/>
      </dsp:nvSpPr>
      <dsp:spPr>
        <a:xfrm>
          <a:off x="4759270" y="575497"/>
          <a:ext cx="1698352" cy="1592205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Licensure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NAPLEX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MPJE</a:t>
          </a:r>
        </a:p>
      </dsp:txBody>
      <dsp:txXfrm>
        <a:off x="4805904" y="622131"/>
        <a:ext cx="1605084" cy="1498937"/>
      </dsp:txXfrm>
    </dsp:sp>
    <dsp:sp modelId="{0A59B804-8E57-AC48-9B41-4728FB443CD6}">
      <dsp:nvSpPr>
        <dsp:cNvPr id="0" name=""/>
        <dsp:cNvSpPr/>
      </dsp:nvSpPr>
      <dsp:spPr>
        <a:xfrm rot="49226">
          <a:off x="6628410" y="1178203"/>
          <a:ext cx="362146" cy="4211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6628416" y="1261663"/>
        <a:ext cx="253502" cy="252715"/>
      </dsp:txXfrm>
    </dsp:sp>
    <dsp:sp modelId="{272B5F9B-7308-2744-80E2-4536D9199C01}">
      <dsp:nvSpPr>
        <dsp:cNvPr id="0" name=""/>
        <dsp:cNvSpPr/>
      </dsp:nvSpPr>
      <dsp:spPr>
        <a:xfrm>
          <a:off x="7140847" y="609602"/>
          <a:ext cx="1698352" cy="15922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8665685"/>
                <a:satOff val="65899"/>
                <a:lumOff val="-5491"/>
                <a:alphaOff val="0"/>
                <a:shade val="63000"/>
              </a:schemeClr>
            </a:gs>
            <a:gs pos="30000">
              <a:schemeClr val="accent4">
                <a:hueOff val="-8665685"/>
                <a:satOff val="65899"/>
                <a:lumOff val="-5491"/>
                <a:alphaOff val="0"/>
                <a:shade val="90000"/>
                <a:satMod val="110000"/>
              </a:schemeClr>
            </a:gs>
            <a:gs pos="45000">
              <a:schemeClr val="accent4">
                <a:hueOff val="-8665685"/>
                <a:satOff val="65899"/>
                <a:lumOff val="-5491"/>
                <a:alphaOff val="0"/>
                <a:shade val="100000"/>
                <a:satMod val="118000"/>
              </a:schemeClr>
            </a:gs>
            <a:gs pos="55000">
              <a:schemeClr val="accent4">
                <a:hueOff val="-8665685"/>
                <a:satOff val="65899"/>
                <a:lumOff val="-5491"/>
                <a:alphaOff val="0"/>
                <a:shade val="100000"/>
                <a:satMod val="118000"/>
              </a:schemeClr>
            </a:gs>
            <a:gs pos="73000">
              <a:schemeClr val="accent4">
                <a:hueOff val="-8665685"/>
                <a:satOff val="65899"/>
                <a:lumOff val="-5491"/>
                <a:alphaOff val="0"/>
                <a:shade val="90000"/>
                <a:satMod val="110000"/>
              </a:schemeClr>
            </a:gs>
            <a:gs pos="100000">
              <a:schemeClr val="accent4">
                <a:hueOff val="-8665685"/>
                <a:satOff val="65899"/>
                <a:lumOff val="-5491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Residency, Fellowship, or Workforce</a:t>
          </a:r>
        </a:p>
      </dsp:txBody>
      <dsp:txXfrm>
        <a:off x="7187481" y="656236"/>
        <a:ext cx="1605084" cy="14989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FE1241-B609-0B44-BCC4-C3A706A7EA4F}">
      <dsp:nvSpPr>
        <dsp:cNvPr id="0" name=""/>
        <dsp:cNvSpPr/>
      </dsp:nvSpPr>
      <dsp:spPr>
        <a:xfrm>
          <a:off x="0" y="398515"/>
          <a:ext cx="7772400" cy="62693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Residency, Fellowship, and/or Degree (ex. MBA, PhD)</a:t>
          </a:r>
        </a:p>
      </dsp:txBody>
      <dsp:txXfrm>
        <a:off x="30604" y="429119"/>
        <a:ext cx="7711192" cy="565723"/>
      </dsp:txXfrm>
    </dsp:sp>
    <dsp:sp modelId="{5A098E7F-2DD1-C241-819E-A5B13915D8BC}">
      <dsp:nvSpPr>
        <dsp:cNvPr id="0" name=""/>
        <dsp:cNvSpPr/>
      </dsp:nvSpPr>
      <dsp:spPr>
        <a:xfrm>
          <a:off x="0" y="1138585"/>
          <a:ext cx="7772400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774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solidFill>
                <a:schemeClr val="bg2">
                  <a:lumMod val="75000"/>
                  <a:lumOff val="25000"/>
                </a:schemeClr>
              </a:solidFill>
            </a:rPr>
            <a:t>Optional to further enhance skills and expertise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b="1" kern="1200" dirty="0">
              <a:solidFill>
                <a:schemeClr val="bg2">
                  <a:lumMod val="75000"/>
                  <a:lumOff val="25000"/>
                </a:schemeClr>
              </a:solidFill>
            </a:rPr>
            <a:t>Residency: </a:t>
          </a:r>
          <a:r>
            <a:rPr lang="en-US" sz="2000" kern="1200" dirty="0">
              <a:solidFill>
                <a:schemeClr val="bg2">
                  <a:lumMod val="75000"/>
                  <a:lumOff val="25000"/>
                </a:schemeClr>
              </a:solidFill>
            </a:rPr>
            <a:t>Clinical health-system, some community options</a:t>
          </a:r>
          <a:endParaRPr lang="en-US" sz="2000" b="1" kern="1200" dirty="0">
            <a:solidFill>
              <a:schemeClr val="bg2">
                <a:lumMod val="75000"/>
                <a:lumOff val="25000"/>
              </a:schemeClr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b="1" kern="1200" dirty="0">
              <a:solidFill>
                <a:schemeClr val="bg2">
                  <a:lumMod val="75000"/>
                  <a:lumOff val="25000"/>
                </a:schemeClr>
              </a:solidFill>
            </a:rPr>
            <a:t>Fellowship: </a:t>
          </a:r>
          <a:r>
            <a:rPr lang="en-US" sz="2000" kern="1200" dirty="0">
              <a:solidFill>
                <a:schemeClr val="bg2">
                  <a:lumMod val="75000"/>
                  <a:lumOff val="25000"/>
                </a:schemeClr>
              </a:solidFill>
            </a:rPr>
            <a:t>Industry and research</a:t>
          </a:r>
          <a:endParaRPr lang="en-US" sz="2000" b="1" kern="1200" dirty="0">
            <a:solidFill>
              <a:schemeClr val="bg2">
                <a:lumMod val="75000"/>
                <a:lumOff val="25000"/>
              </a:schemeClr>
            </a:solidFill>
          </a:endParaRPr>
        </a:p>
      </dsp:txBody>
      <dsp:txXfrm>
        <a:off x="0" y="1138585"/>
        <a:ext cx="7772400" cy="1076400"/>
      </dsp:txXfrm>
    </dsp:sp>
    <dsp:sp modelId="{D672831F-0211-9D4E-8AE8-1D8E1B68C9C3}">
      <dsp:nvSpPr>
        <dsp:cNvPr id="0" name=""/>
        <dsp:cNvSpPr/>
      </dsp:nvSpPr>
      <dsp:spPr>
        <a:xfrm>
          <a:off x="0" y="2199713"/>
          <a:ext cx="7772400" cy="56432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Workforce</a:t>
          </a:r>
        </a:p>
      </dsp:txBody>
      <dsp:txXfrm>
        <a:off x="27548" y="2227261"/>
        <a:ext cx="7717304" cy="509231"/>
      </dsp:txXfrm>
    </dsp:sp>
    <dsp:sp modelId="{773C8948-636F-2D41-946B-762025A2BCCA}">
      <dsp:nvSpPr>
        <dsp:cNvPr id="0" name=""/>
        <dsp:cNvSpPr/>
      </dsp:nvSpPr>
      <dsp:spPr>
        <a:xfrm>
          <a:off x="0" y="2859013"/>
          <a:ext cx="7772400" cy="730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774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solidFill>
                <a:schemeClr val="bg2">
                  <a:lumMod val="75000"/>
                  <a:lumOff val="25000"/>
                </a:schemeClr>
              </a:solidFill>
            </a:rPr>
            <a:t>Begin career following graduation and licensure</a:t>
          </a:r>
        </a:p>
      </dsp:txBody>
      <dsp:txXfrm>
        <a:off x="0" y="2859013"/>
        <a:ext cx="7772400" cy="7302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5B14CD8-F5ED-A524-56D6-62A642A3F3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2A7478-7BBB-E9AB-1FD5-4DE7F1741F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1EE470A0-11D0-4744-A0A6-C0FF53C5A91D}" type="datetimeFigureOut">
              <a:rPr lang="en-US"/>
              <a:pPr>
                <a:defRPr/>
              </a:pPr>
              <a:t>12/8/23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378C2A-370C-E50F-1672-65D723EB3C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3A4BCB-141F-4B4E-C185-BAAA86DB1E0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141321-1B4F-9F46-8F11-EEBA702B989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290D84D-619E-2613-1BCD-E28DAA935E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D59865-8B64-6691-6DB5-91D187AD5E4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FD54322A-7239-224D-97E4-79F35FDCBFDC}" type="datetimeFigureOut">
              <a:rPr lang="en-US" altLang="en-US"/>
              <a:pPr>
                <a:defRPr/>
              </a:pPr>
              <a:t>12/8/23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633EB62-9958-D016-0031-0FCF0096ED4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5542EC7-93EC-2643-9BFD-01246B1127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014F72-F991-26B5-53DF-BCDB47BC541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D8DAC5-00A1-00DD-050C-D55924A4F8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4665E1D-58DB-6347-A4B8-3790417C0AF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D61F80B4-6015-9D59-EAFA-EC3A2504B3F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267F152E-5DA1-7389-47FB-F479976C638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73E6EF25-8149-2F09-8B72-C08AEE1220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B68F4FF-E8DD-4941-9B62-25901685E1E0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>
            <a:extLst>
              <a:ext uri="{FF2B5EF4-FFF2-40B4-BE49-F238E27FC236}">
                <a16:creationId xmlns:a16="http://schemas.microsoft.com/office/drawing/2014/main" id="{118FF5A4-591D-8D9E-2D51-99C03D0E912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2" name="Notes Placeholder 2">
            <a:extLst>
              <a:ext uri="{FF2B5EF4-FFF2-40B4-BE49-F238E27FC236}">
                <a16:creationId xmlns:a16="http://schemas.microsoft.com/office/drawing/2014/main" id="{EFD5555C-C11F-E7B4-02B4-8CB65FFDDD4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ASHP.org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&lt;a href="https://www.freepik.com/free-vector/pharmacy-concept-pharmacist-preparing-selling-drugs-bottle-box-disease-treatment-healthcare-medical-treatment-concept-isolated-vector-illustration_26432893.htm#query=pharmacy%20illustration&amp;position=15&amp;from_view=keyword&amp;track=ais&amp;uuid=4e843671-5e0a-4a7a-99ed-3050b98fb8a7"&gt;Image by vector4stock&lt;/a&gt; on Freepik</a:t>
            </a:r>
          </a:p>
        </p:txBody>
      </p:sp>
      <p:sp>
        <p:nvSpPr>
          <p:cNvPr id="35843" name="Slide Number Placeholder 3">
            <a:extLst>
              <a:ext uri="{FF2B5EF4-FFF2-40B4-BE49-F238E27FC236}">
                <a16:creationId xmlns:a16="http://schemas.microsoft.com/office/drawing/2014/main" id="{8938B8D3-EACF-1031-1685-43BCF4B45A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3B4B74D-3D28-D04F-B177-E30A67DE214B}" type="slidenum">
              <a:rPr lang="en-US" altLang="en-US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>
            <a:extLst>
              <a:ext uri="{FF2B5EF4-FFF2-40B4-BE49-F238E27FC236}">
                <a16:creationId xmlns:a16="http://schemas.microsoft.com/office/drawing/2014/main" id="{23039EF3-2BFF-4B54-6C79-646E2FCBED5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Notes Placeholder 2">
            <a:extLst>
              <a:ext uri="{FF2B5EF4-FFF2-40B4-BE49-F238E27FC236}">
                <a16:creationId xmlns:a16="http://schemas.microsoft.com/office/drawing/2014/main" id="{E27D4536-FC5A-3440-EFA0-BA1F9A526B7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ASHP.org</a:t>
            </a:r>
          </a:p>
        </p:txBody>
      </p:sp>
      <p:sp>
        <p:nvSpPr>
          <p:cNvPr id="37891" name="Slide Number Placeholder 3">
            <a:extLst>
              <a:ext uri="{FF2B5EF4-FFF2-40B4-BE49-F238E27FC236}">
                <a16:creationId xmlns:a16="http://schemas.microsoft.com/office/drawing/2014/main" id="{D666AB14-ED89-0501-CAE7-B2E900253F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4A5F8D3-A83A-DA4C-A1D2-62AC9891EDA3}" type="slidenum">
              <a:rPr lang="en-US" altLang="en-US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>
            <a:extLst>
              <a:ext uri="{FF2B5EF4-FFF2-40B4-BE49-F238E27FC236}">
                <a16:creationId xmlns:a16="http://schemas.microsoft.com/office/drawing/2014/main" id="{8439C404-6B6F-07E7-63C6-C87CF1EF49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8" name="Notes Placeholder 2">
            <a:extLst>
              <a:ext uri="{FF2B5EF4-FFF2-40B4-BE49-F238E27FC236}">
                <a16:creationId xmlns:a16="http://schemas.microsoft.com/office/drawing/2014/main" id="{0A6F657B-2489-7536-8063-3BFE70F739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ASHP.org</a:t>
            </a:r>
          </a:p>
        </p:txBody>
      </p:sp>
      <p:sp>
        <p:nvSpPr>
          <p:cNvPr id="39939" name="Slide Number Placeholder 3">
            <a:extLst>
              <a:ext uri="{FF2B5EF4-FFF2-40B4-BE49-F238E27FC236}">
                <a16:creationId xmlns:a16="http://schemas.microsoft.com/office/drawing/2014/main" id="{A4F297C9-5FB5-FB4A-F23A-85BBD17163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26BAEC5-98F2-3F45-9A27-A88C3EE61C45}" type="slidenum">
              <a:rPr lang="en-US" altLang="en-US"/>
              <a:pPr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>
            <a:extLst>
              <a:ext uri="{FF2B5EF4-FFF2-40B4-BE49-F238E27FC236}">
                <a16:creationId xmlns:a16="http://schemas.microsoft.com/office/drawing/2014/main" id="{757A6C57-28BA-C2F2-3CD5-C2ACBDBF246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6" name="Notes Placeholder 2">
            <a:extLst>
              <a:ext uri="{FF2B5EF4-FFF2-40B4-BE49-F238E27FC236}">
                <a16:creationId xmlns:a16="http://schemas.microsoft.com/office/drawing/2014/main" id="{57508CA9-FF57-8451-1D4A-8EEE9B3DA58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ASHP.org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Pharmacyforme.org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&lt;a href="https://www.freepik.com/free-vector/drug-monitoring-abstract-concept-vector-illustration-therapeutic-drug-monitoring-primary-healthcare-ankle-bracelet-clinical-chemistry-medication-level-measurement-blood-abstract-metaphor_12469164.htm#page=4&amp;query=pharmacy%20illustration&amp;position=14&amp;from_view=keyword&amp;track=ais&amp;uuid=66523086-c870-4fa8-8cc3-57d2a4f5371e"&gt;Image by vectorjuice&lt;/a&gt; on Freepik</a:t>
            </a: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79B51A79-94B6-906F-BC5B-435C67DF21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DD77DCA-F5EC-0A47-90A4-FF3B6641F798}" type="slidenum">
              <a:rPr lang="en-US" altLang="en-US"/>
              <a:pPr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>
            <a:extLst>
              <a:ext uri="{FF2B5EF4-FFF2-40B4-BE49-F238E27FC236}">
                <a16:creationId xmlns:a16="http://schemas.microsoft.com/office/drawing/2014/main" id="{988EE194-EFE6-1CE8-9910-96C5F306470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Notes Placeholder 2">
            <a:extLst>
              <a:ext uri="{FF2B5EF4-FFF2-40B4-BE49-F238E27FC236}">
                <a16:creationId xmlns:a16="http://schemas.microsoft.com/office/drawing/2014/main" id="{E2690A1D-E685-D00E-E42F-6EEBD455B9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ASHP.org</a:t>
            </a:r>
          </a:p>
        </p:txBody>
      </p:sp>
      <p:sp>
        <p:nvSpPr>
          <p:cNvPr id="44035" name="Slide Number Placeholder 3">
            <a:extLst>
              <a:ext uri="{FF2B5EF4-FFF2-40B4-BE49-F238E27FC236}">
                <a16:creationId xmlns:a16="http://schemas.microsoft.com/office/drawing/2014/main" id="{191C2A0C-4E06-C59E-2B3A-A55F5B9EE8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1E40283-9D91-EF48-B033-44731D680319}" type="slidenum">
              <a:rPr lang="en-US" altLang="en-US"/>
              <a:pPr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>
            <a:extLst>
              <a:ext uri="{FF2B5EF4-FFF2-40B4-BE49-F238E27FC236}">
                <a16:creationId xmlns:a16="http://schemas.microsoft.com/office/drawing/2014/main" id="{25D5D7FE-2742-0D24-5B47-8360DC6715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Notes Placeholder 2">
            <a:extLst>
              <a:ext uri="{FF2B5EF4-FFF2-40B4-BE49-F238E27FC236}">
                <a16:creationId xmlns:a16="http://schemas.microsoft.com/office/drawing/2014/main" id="{C18A2201-AE40-68E7-659F-668A4B9152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ASHP.org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Pictures of three Schools of Pharmacy in Wisconsin</a:t>
            </a:r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35637B69-AA15-3C39-92E2-8BE2A50430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DF3F925-1B01-544D-8AC6-50BC179F9D91}" type="slidenum">
              <a:rPr lang="en-US" altLang="en-US"/>
              <a:pPr/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>
            <a:extLst>
              <a:ext uri="{FF2B5EF4-FFF2-40B4-BE49-F238E27FC236}">
                <a16:creationId xmlns:a16="http://schemas.microsoft.com/office/drawing/2014/main" id="{43215B72-1E1D-E2F0-E3BA-77040364668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0" name="Notes Placeholder 2">
            <a:extLst>
              <a:ext uri="{FF2B5EF4-FFF2-40B4-BE49-F238E27FC236}">
                <a16:creationId xmlns:a16="http://schemas.microsoft.com/office/drawing/2014/main" id="{9DB4AF34-C9A4-3C32-3660-77CE511207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8131" name="Slide Number Placeholder 3">
            <a:extLst>
              <a:ext uri="{FF2B5EF4-FFF2-40B4-BE49-F238E27FC236}">
                <a16:creationId xmlns:a16="http://schemas.microsoft.com/office/drawing/2014/main" id="{758CD0A0-55CE-BDA7-99B0-B2F3683C55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4B7087F-1BFB-4343-971E-558D6BB20933}" type="slidenum">
              <a:rPr lang="en-US" altLang="en-US"/>
              <a:pPr/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>
            <a:extLst>
              <a:ext uri="{FF2B5EF4-FFF2-40B4-BE49-F238E27FC236}">
                <a16:creationId xmlns:a16="http://schemas.microsoft.com/office/drawing/2014/main" id="{8F8E001C-F1C3-C37D-7815-0136286E3F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8" name="Notes Placeholder 2">
            <a:extLst>
              <a:ext uri="{FF2B5EF4-FFF2-40B4-BE49-F238E27FC236}">
                <a16:creationId xmlns:a16="http://schemas.microsoft.com/office/drawing/2014/main" id="{C66680AA-516B-B622-CCFC-B0B31492CC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0179" name="Slide Number Placeholder 3">
            <a:extLst>
              <a:ext uri="{FF2B5EF4-FFF2-40B4-BE49-F238E27FC236}">
                <a16:creationId xmlns:a16="http://schemas.microsoft.com/office/drawing/2014/main" id="{B76CEC03-076B-C3DA-E636-CEB0F3852F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35A5BB4-52A6-784A-878A-FB9155F1C9AC}" type="slidenum">
              <a:rPr lang="en-US" altLang="en-US"/>
              <a:pPr/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>
            <a:extLst>
              <a:ext uri="{FF2B5EF4-FFF2-40B4-BE49-F238E27FC236}">
                <a16:creationId xmlns:a16="http://schemas.microsoft.com/office/drawing/2014/main" id="{BDDE432D-DF41-8EA8-87AF-778D38E4623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0" name="Notes Placeholder 2">
            <a:extLst>
              <a:ext uri="{FF2B5EF4-FFF2-40B4-BE49-F238E27FC236}">
                <a16:creationId xmlns:a16="http://schemas.microsoft.com/office/drawing/2014/main" id="{C50F3CBF-DA76-3390-A86B-7CBABAF991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3251" name="Slide Number Placeholder 3">
            <a:extLst>
              <a:ext uri="{FF2B5EF4-FFF2-40B4-BE49-F238E27FC236}">
                <a16:creationId xmlns:a16="http://schemas.microsoft.com/office/drawing/2014/main" id="{608B339E-37E6-4EB8-815A-8F517A1C51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C741A82-A87C-9C4C-BC24-AA1200A38E1F}" type="slidenum">
              <a:rPr lang="en-US" altLang="en-US"/>
              <a:pPr/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>
            <a:extLst>
              <a:ext uri="{FF2B5EF4-FFF2-40B4-BE49-F238E27FC236}">
                <a16:creationId xmlns:a16="http://schemas.microsoft.com/office/drawing/2014/main" id="{02DF9C9B-7DEE-F898-B348-678191A1254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8" name="Notes Placeholder 2">
            <a:extLst>
              <a:ext uri="{FF2B5EF4-FFF2-40B4-BE49-F238E27FC236}">
                <a16:creationId xmlns:a16="http://schemas.microsoft.com/office/drawing/2014/main" id="{17F3B626-50D9-1ECD-D81E-627CE6B8CF6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5299" name="Slide Number Placeholder 3">
            <a:extLst>
              <a:ext uri="{FF2B5EF4-FFF2-40B4-BE49-F238E27FC236}">
                <a16:creationId xmlns:a16="http://schemas.microsoft.com/office/drawing/2014/main" id="{974C105F-A5CE-C668-0B9B-79B887FABB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34A1DCE-C476-024B-9B2F-61199D47EF76}" type="slidenum">
              <a:rPr lang="en-US" altLang="en-US"/>
              <a:pPr/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8FEF54B3-DB84-1D36-561E-A69B7EDB321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7BFDE653-7CB5-31DF-9ED6-A58E37A953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8435" name="Slide Number Placeholder 3">
            <a:extLst>
              <a:ext uri="{FF2B5EF4-FFF2-40B4-BE49-F238E27FC236}">
                <a16:creationId xmlns:a16="http://schemas.microsoft.com/office/drawing/2014/main" id="{9BCD25D5-ABBE-FF01-B792-6BB15E1470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18708D3-2AE9-AB43-9ACE-AE946E67266F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>
            <a:extLst>
              <a:ext uri="{FF2B5EF4-FFF2-40B4-BE49-F238E27FC236}">
                <a16:creationId xmlns:a16="http://schemas.microsoft.com/office/drawing/2014/main" id="{86952D73-0097-54B2-507C-D2D721C29E5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6" name="Notes Placeholder 2">
            <a:extLst>
              <a:ext uri="{FF2B5EF4-FFF2-40B4-BE49-F238E27FC236}">
                <a16:creationId xmlns:a16="http://schemas.microsoft.com/office/drawing/2014/main" id="{AB01D8C5-16FB-8841-6963-1F4652B807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&lt;a href="https://www.freepik.com/free-vector/college-project-concept-illustration_29659818.htm#query=college&amp;position=18&amp;from_view=search&amp;track=sph&amp;uuid=9afda9b8-9135-4f7e-b572-51e2d3f30e0a"&gt;Image by storyset&lt;/a&gt; on Freepik</a:t>
            </a:r>
          </a:p>
        </p:txBody>
      </p:sp>
      <p:sp>
        <p:nvSpPr>
          <p:cNvPr id="57347" name="Slide Number Placeholder 3">
            <a:extLst>
              <a:ext uri="{FF2B5EF4-FFF2-40B4-BE49-F238E27FC236}">
                <a16:creationId xmlns:a16="http://schemas.microsoft.com/office/drawing/2014/main" id="{F664921A-5019-CFAB-92BE-97A9831FE8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AA7713C-B2F7-144F-9B3A-A97121CBD153}" type="slidenum">
              <a:rPr lang="en-US" altLang="en-US"/>
              <a:pPr/>
              <a:t>22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>
            <a:extLst>
              <a:ext uri="{FF2B5EF4-FFF2-40B4-BE49-F238E27FC236}">
                <a16:creationId xmlns:a16="http://schemas.microsoft.com/office/drawing/2014/main" id="{6CF6CC74-335D-55E7-14CB-3257C35F9CB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4" name="Notes Placeholder 2">
            <a:extLst>
              <a:ext uri="{FF2B5EF4-FFF2-40B4-BE49-F238E27FC236}">
                <a16:creationId xmlns:a16="http://schemas.microsoft.com/office/drawing/2014/main" id="{7642FF02-71E2-641B-8A46-59647B8E8DF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9395" name="Slide Number Placeholder 3">
            <a:extLst>
              <a:ext uri="{FF2B5EF4-FFF2-40B4-BE49-F238E27FC236}">
                <a16:creationId xmlns:a16="http://schemas.microsoft.com/office/drawing/2014/main" id="{4D7AA8BB-3FBA-0BE5-FDFD-08156A7C07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49D9DC3-E3A8-2940-8CFD-C6FFD18DAC7B}" type="slidenum">
              <a:rPr lang="en-US" altLang="en-US"/>
              <a:pPr/>
              <a:t>23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>
            <a:extLst>
              <a:ext uri="{FF2B5EF4-FFF2-40B4-BE49-F238E27FC236}">
                <a16:creationId xmlns:a16="http://schemas.microsoft.com/office/drawing/2014/main" id="{D129F252-6B3E-B08A-29E0-6D1B3B43737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2" name="Notes Placeholder 2">
            <a:extLst>
              <a:ext uri="{FF2B5EF4-FFF2-40B4-BE49-F238E27FC236}">
                <a16:creationId xmlns:a16="http://schemas.microsoft.com/office/drawing/2014/main" id="{A2085816-76B0-EDEE-2DE5-92577300A2A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1443" name="Slide Number Placeholder 3">
            <a:extLst>
              <a:ext uri="{FF2B5EF4-FFF2-40B4-BE49-F238E27FC236}">
                <a16:creationId xmlns:a16="http://schemas.microsoft.com/office/drawing/2014/main" id="{C58A6FDA-BC63-56DA-CF1D-F896780F4C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2229BDE-7860-5D43-9920-0D55CB0C5261}" type="slidenum">
              <a:rPr lang="en-US" altLang="en-US"/>
              <a:pPr/>
              <a:t>24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>
            <a:extLst>
              <a:ext uri="{FF2B5EF4-FFF2-40B4-BE49-F238E27FC236}">
                <a16:creationId xmlns:a16="http://schemas.microsoft.com/office/drawing/2014/main" id="{0B71CDC1-A69C-D18C-260B-C1BF98CE348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8" name="Notes Placeholder 2">
            <a:extLst>
              <a:ext uri="{FF2B5EF4-FFF2-40B4-BE49-F238E27FC236}">
                <a16:creationId xmlns:a16="http://schemas.microsoft.com/office/drawing/2014/main" id="{918A5A92-3234-7671-3CFA-47493BBA163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2022 U.S Bureau of Labor Statistics</a:t>
            </a:r>
          </a:p>
        </p:txBody>
      </p:sp>
      <p:sp>
        <p:nvSpPr>
          <p:cNvPr id="65539" name="Slide Number Placeholder 3">
            <a:extLst>
              <a:ext uri="{FF2B5EF4-FFF2-40B4-BE49-F238E27FC236}">
                <a16:creationId xmlns:a16="http://schemas.microsoft.com/office/drawing/2014/main" id="{F3521D39-9C01-D021-D5EF-D76217E2BD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412F466-F034-6940-BB88-AD103DB765CD}" type="slidenum">
              <a:rPr lang="en-US" altLang="en-US"/>
              <a:pPr/>
              <a:t>27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>
            <a:extLst>
              <a:ext uri="{FF2B5EF4-FFF2-40B4-BE49-F238E27FC236}">
                <a16:creationId xmlns:a16="http://schemas.microsoft.com/office/drawing/2014/main" id="{46C31F38-339B-D571-C196-F5F42774394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0" name="Notes Placeholder 2">
            <a:extLst>
              <a:ext uri="{FF2B5EF4-FFF2-40B4-BE49-F238E27FC236}">
                <a16:creationId xmlns:a16="http://schemas.microsoft.com/office/drawing/2014/main" id="{FD6824F9-2B7E-BDE3-1E80-D952C0E4CA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8611" name="Slide Number Placeholder 3">
            <a:extLst>
              <a:ext uri="{FF2B5EF4-FFF2-40B4-BE49-F238E27FC236}">
                <a16:creationId xmlns:a16="http://schemas.microsoft.com/office/drawing/2014/main" id="{2720B596-123B-D7F8-7A07-FB7E0EFA63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847F77F-15B7-A244-8245-6361FBE1B121}" type="slidenum">
              <a:rPr lang="en-US" altLang="en-US"/>
              <a:pPr/>
              <a:t>29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>
            <a:extLst>
              <a:ext uri="{FF2B5EF4-FFF2-40B4-BE49-F238E27FC236}">
                <a16:creationId xmlns:a16="http://schemas.microsoft.com/office/drawing/2014/main" id="{49BFAC08-EC56-EAFA-A60D-CEDD434389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8" name="Notes Placeholder 2">
            <a:extLst>
              <a:ext uri="{FF2B5EF4-FFF2-40B4-BE49-F238E27FC236}">
                <a16:creationId xmlns:a16="http://schemas.microsoft.com/office/drawing/2014/main" id="{B38F6932-1FFA-D1B4-F308-5719900178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70659" name="Slide Number Placeholder 3">
            <a:extLst>
              <a:ext uri="{FF2B5EF4-FFF2-40B4-BE49-F238E27FC236}">
                <a16:creationId xmlns:a16="http://schemas.microsoft.com/office/drawing/2014/main" id="{EB589A98-29F7-0216-3AB1-9A3AC3AF06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3C3352E-6558-7644-83A5-3E77C9CB52B0}" type="slidenum">
              <a:rPr lang="en-US" altLang="en-US"/>
              <a:pPr/>
              <a:t>30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>
            <a:extLst>
              <a:ext uri="{FF2B5EF4-FFF2-40B4-BE49-F238E27FC236}">
                <a16:creationId xmlns:a16="http://schemas.microsoft.com/office/drawing/2014/main" id="{4D8D9EAA-B300-CA4F-6E29-DD85B71B4B4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6" name="Notes Placeholder 2">
            <a:extLst>
              <a:ext uri="{FF2B5EF4-FFF2-40B4-BE49-F238E27FC236}">
                <a16:creationId xmlns:a16="http://schemas.microsoft.com/office/drawing/2014/main" id="{9D78E53E-39BD-B953-4C10-550627ED54D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72707" name="Slide Number Placeholder 3">
            <a:extLst>
              <a:ext uri="{FF2B5EF4-FFF2-40B4-BE49-F238E27FC236}">
                <a16:creationId xmlns:a16="http://schemas.microsoft.com/office/drawing/2014/main" id="{79DE94C3-7448-3299-9A27-BD83D2D7FE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6FCEC09-911D-7B4B-8102-E99EE10CABE3}" type="slidenum">
              <a:rPr lang="en-US" altLang="en-US"/>
              <a:pPr/>
              <a:t>31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>
            <a:extLst>
              <a:ext uri="{FF2B5EF4-FFF2-40B4-BE49-F238E27FC236}">
                <a16:creationId xmlns:a16="http://schemas.microsoft.com/office/drawing/2014/main" id="{CE60E0E9-4C16-C305-E296-5E0A91657A4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4" name="Notes Placeholder 2">
            <a:extLst>
              <a:ext uri="{FF2B5EF4-FFF2-40B4-BE49-F238E27FC236}">
                <a16:creationId xmlns:a16="http://schemas.microsoft.com/office/drawing/2014/main" id="{008BCAEB-609C-1CB9-6F9E-C05A94C016B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Polling tools within the interactive presentation support APP can be utilized. 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Rationale for why the correct answer is correct can be spoken/verbalized, but should be included when the correct answer is noted. </a:t>
            </a:r>
          </a:p>
        </p:txBody>
      </p:sp>
      <p:sp>
        <p:nvSpPr>
          <p:cNvPr id="74755" name="Slide Number Placeholder 3">
            <a:extLst>
              <a:ext uri="{FF2B5EF4-FFF2-40B4-BE49-F238E27FC236}">
                <a16:creationId xmlns:a16="http://schemas.microsoft.com/office/drawing/2014/main" id="{4CDFC034-CBAE-A071-5BAB-B75F50BED7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C0AFBF7-A534-3A4A-A4CC-37555B29F7A4}" type="slidenum">
              <a:rPr lang="en-US" altLang="en-US"/>
              <a:pPr/>
              <a:t>32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>
            <a:extLst>
              <a:ext uri="{FF2B5EF4-FFF2-40B4-BE49-F238E27FC236}">
                <a16:creationId xmlns:a16="http://schemas.microsoft.com/office/drawing/2014/main" id="{9B92B0B2-25F9-F662-5B70-00830E9317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2" name="Notes Placeholder 2">
            <a:extLst>
              <a:ext uri="{FF2B5EF4-FFF2-40B4-BE49-F238E27FC236}">
                <a16:creationId xmlns:a16="http://schemas.microsoft.com/office/drawing/2014/main" id="{327CB9E1-67E2-884A-F6A2-ABC9211083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Polling tools within the interactive presentation support APP can be utilized. 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Rationale for why the correct answer is correct can be spoken/verbalized, but should be included when the correct answer is noted. </a:t>
            </a:r>
          </a:p>
        </p:txBody>
      </p:sp>
      <p:sp>
        <p:nvSpPr>
          <p:cNvPr id="76803" name="Slide Number Placeholder 3">
            <a:extLst>
              <a:ext uri="{FF2B5EF4-FFF2-40B4-BE49-F238E27FC236}">
                <a16:creationId xmlns:a16="http://schemas.microsoft.com/office/drawing/2014/main" id="{C73E9B05-7ED5-6D26-993D-AE43B9B0F3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52A97D2-4EB3-024D-9CD0-097A59820A31}" type="slidenum">
              <a:rPr lang="en-US" altLang="en-US"/>
              <a:pPr/>
              <a:t>33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>
            <a:extLst>
              <a:ext uri="{FF2B5EF4-FFF2-40B4-BE49-F238E27FC236}">
                <a16:creationId xmlns:a16="http://schemas.microsoft.com/office/drawing/2014/main" id="{CBFB3326-4570-DAD2-D21E-60AC113ACC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0" name="Notes Placeholder 2">
            <a:extLst>
              <a:ext uri="{FF2B5EF4-FFF2-40B4-BE49-F238E27FC236}">
                <a16:creationId xmlns:a16="http://schemas.microsoft.com/office/drawing/2014/main" id="{C1E9CD41-686C-AFE7-84F9-A775F09EBD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Polling tools within the interactive presentation support APP can be utilized. 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Rationale for why the correct answer is correct can be spoken/verbalized, but should be included when the correct answer is noted. </a:t>
            </a:r>
          </a:p>
        </p:txBody>
      </p:sp>
      <p:sp>
        <p:nvSpPr>
          <p:cNvPr id="78851" name="Slide Number Placeholder 3">
            <a:extLst>
              <a:ext uri="{FF2B5EF4-FFF2-40B4-BE49-F238E27FC236}">
                <a16:creationId xmlns:a16="http://schemas.microsoft.com/office/drawing/2014/main" id="{9470C952-FF07-077C-ADCA-7E289BD118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6630DEF-9BCA-A044-8E54-01CE853E66DD}" type="slidenum">
              <a:rPr lang="en-US" altLang="en-US"/>
              <a:pPr/>
              <a:t>34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>
            <a:extLst>
              <a:ext uri="{FF2B5EF4-FFF2-40B4-BE49-F238E27FC236}">
                <a16:creationId xmlns:a16="http://schemas.microsoft.com/office/drawing/2014/main" id="{C464C261-58CA-030D-FC5A-78E3D41C82E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>
            <a:extLst>
              <a:ext uri="{FF2B5EF4-FFF2-40B4-BE49-F238E27FC236}">
                <a16:creationId xmlns:a16="http://schemas.microsoft.com/office/drawing/2014/main" id="{D2186FDF-8824-2FF5-518D-D762C8D3E1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3C352E7F-6A6D-3A4F-524D-05BEE59C63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341F61C-91AE-3B43-B797-CD278B978141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>
            <a:extLst>
              <a:ext uri="{FF2B5EF4-FFF2-40B4-BE49-F238E27FC236}">
                <a16:creationId xmlns:a16="http://schemas.microsoft.com/office/drawing/2014/main" id="{A35865CA-54E9-C035-68F8-16666C87ECF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8" name="Notes Placeholder 2">
            <a:extLst>
              <a:ext uri="{FF2B5EF4-FFF2-40B4-BE49-F238E27FC236}">
                <a16:creationId xmlns:a16="http://schemas.microsoft.com/office/drawing/2014/main" id="{BB63AA6D-B6AD-DA61-2DAF-5CD32D0882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Polling tools within the interactive presentation support APP can be utilized. 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Rationale for why the correct answer is correct can be spoken/verbalized, but should be included when the correct answer is noted. </a:t>
            </a:r>
          </a:p>
        </p:txBody>
      </p:sp>
      <p:sp>
        <p:nvSpPr>
          <p:cNvPr id="80899" name="Slide Number Placeholder 3">
            <a:extLst>
              <a:ext uri="{FF2B5EF4-FFF2-40B4-BE49-F238E27FC236}">
                <a16:creationId xmlns:a16="http://schemas.microsoft.com/office/drawing/2014/main" id="{5BED46C5-3963-101F-CA47-01773735D4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4196FCC-CEAB-2942-84DE-39AB7A688735}" type="slidenum">
              <a:rPr lang="en-US" altLang="en-US"/>
              <a:pPr/>
              <a:t>35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>
            <a:extLst>
              <a:ext uri="{FF2B5EF4-FFF2-40B4-BE49-F238E27FC236}">
                <a16:creationId xmlns:a16="http://schemas.microsoft.com/office/drawing/2014/main" id="{EA01295C-60A0-8E8F-489F-2C8E1190364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6" name="Notes Placeholder 2">
            <a:extLst>
              <a:ext uri="{FF2B5EF4-FFF2-40B4-BE49-F238E27FC236}">
                <a16:creationId xmlns:a16="http://schemas.microsoft.com/office/drawing/2014/main" id="{F4FC8ACE-44F7-E21E-1D2C-F1C9A5CFDE5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Polling tools within the interactive presentation support APP can be utilized. 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Rationale for why the correct answer is correct can be spoken/verbalized, but should be included when the correct answer is noted. </a:t>
            </a:r>
          </a:p>
        </p:txBody>
      </p:sp>
      <p:sp>
        <p:nvSpPr>
          <p:cNvPr id="82947" name="Slide Number Placeholder 3">
            <a:extLst>
              <a:ext uri="{FF2B5EF4-FFF2-40B4-BE49-F238E27FC236}">
                <a16:creationId xmlns:a16="http://schemas.microsoft.com/office/drawing/2014/main" id="{C30879B7-48C5-61B2-8AB9-9FDA389B11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1669DA0-00F8-D64F-8547-A207CEEEB373}" type="slidenum">
              <a:rPr lang="en-US" altLang="en-US"/>
              <a:pPr/>
              <a:t>36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Image Placeholder 1">
            <a:extLst>
              <a:ext uri="{FF2B5EF4-FFF2-40B4-BE49-F238E27FC236}">
                <a16:creationId xmlns:a16="http://schemas.microsoft.com/office/drawing/2014/main" id="{47DEDE4C-12A7-AD78-2F86-6E884D58ECA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4" name="Notes Placeholder 2">
            <a:extLst>
              <a:ext uri="{FF2B5EF4-FFF2-40B4-BE49-F238E27FC236}">
                <a16:creationId xmlns:a16="http://schemas.microsoft.com/office/drawing/2014/main" id="{6F8586FC-65FE-0872-98B1-5FFAA94708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Polling tools within the interactive presentation support APP can be utilized. 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Rationale for why the correct answer is correct can be spoken/verbalized, but should be included when the correct answer is noted. </a:t>
            </a:r>
          </a:p>
        </p:txBody>
      </p:sp>
      <p:sp>
        <p:nvSpPr>
          <p:cNvPr id="84995" name="Slide Number Placeholder 3">
            <a:extLst>
              <a:ext uri="{FF2B5EF4-FFF2-40B4-BE49-F238E27FC236}">
                <a16:creationId xmlns:a16="http://schemas.microsoft.com/office/drawing/2014/main" id="{9F136501-8E73-1A13-00AC-D6BF0ADBDB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F1482E2-7802-2448-9479-F852BC85ECAA}" type="slidenum">
              <a:rPr lang="en-US" altLang="en-US"/>
              <a:pPr/>
              <a:t>37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Image Placeholder 1">
            <a:extLst>
              <a:ext uri="{FF2B5EF4-FFF2-40B4-BE49-F238E27FC236}">
                <a16:creationId xmlns:a16="http://schemas.microsoft.com/office/drawing/2014/main" id="{123054FB-EA80-31FC-F930-215D9B6FF56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2" name="Notes Placeholder 2">
            <a:extLst>
              <a:ext uri="{FF2B5EF4-FFF2-40B4-BE49-F238E27FC236}">
                <a16:creationId xmlns:a16="http://schemas.microsoft.com/office/drawing/2014/main" id="{D8A9FC61-18BB-25F0-3703-918320911FB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Poster titles should be all capitalized (just like session titles)</a:t>
            </a:r>
          </a:p>
        </p:txBody>
      </p:sp>
      <p:sp>
        <p:nvSpPr>
          <p:cNvPr id="87043" name="Slide Number Placeholder 3">
            <a:extLst>
              <a:ext uri="{FF2B5EF4-FFF2-40B4-BE49-F238E27FC236}">
                <a16:creationId xmlns:a16="http://schemas.microsoft.com/office/drawing/2014/main" id="{DFB62BB8-BA1B-27BB-C337-48AC2DAB8C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648F5F9-1E27-D84E-8980-D2E4460405E8}" type="slidenum">
              <a:rPr lang="en-US" altLang="en-US"/>
              <a:pPr/>
              <a:t>38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>
            <a:extLst>
              <a:ext uri="{FF2B5EF4-FFF2-40B4-BE49-F238E27FC236}">
                <a16:creationId xmlns:a16="http://schemas.microsoft.com/office/drawing/2014/main" id="{AD9B1629-D6CA-2615-98FB-0FBA70A5670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0" name="Notes Placeholder 2">
            <a:extLst>
              <a:ext uri="{FF2B5EF4-FFF2-40B4-BE49-F238E27FC236}">
                <a16:creationId xmlns:a16="http://schemas.microsoft.com/office/drawing/2014/main" id="{CF53C637-64DD-B1A0-1FE0-5F6B2AB87FE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89091" name="Slide Number Placeholder 3">
            <a:extLst>
              <a:ext uri="{FF2B5EF4-FFF2-40B4-BE49-F238E27FC236}">
                <a16:creationId xmlns:a16="http://schemas.microsoft.com/office/drawing/2014/main" id="{7B24A251-59DC-865F-97AB-8917870F46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061EF20-FDAC-CC48-AD42-0D574B029E47}" type="slidenum">
              <a:rPr lang="en-US" altLang="en-US"/>
              <a:pPr/>
              <a:t>39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>
            <a:extLst>
              <a:ext uri="{FF2B5EF4-FFF2-40B4-BE49-F238E27FC236}">
                <a16:creationId xmlns:a16="http://schemas.microsoft.com/office/drawing/2014/main" id="{93DC205F-5C5A-46DC-E7EF-02A9EC4682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Notes Placeholder 2">
            <a:extLst>
              <a:ext uri="{FF2B5EF4-FFF2-40B4-BE49-F238E27FC236}">
                <a16:creationId xmlns:a16="http://schemas.microsoft.com/office/drawing/2014/main" id="{F9386A3E-F82E-CD89-98AC-B3F08710FDE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2531" name="Slide Number Placeholder 3">
            <a:extLst>
              <a:ext uri="{FF2B5EF4-FFF2-40B4-BE49-F238E27FC236}">
                <a16:creationId xmlns:a16="http://schemas.microsoft.com/office/drawing/2014/main" id="{B4E3DD31-C732-A65B-F0A7-054C75C828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FA7292B-1D3C-2C4E-94A7-64D1C8F943D5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>
            <a:extLst>
              <a:ext uri="{FF2B5EF4-FFF2-40B4-BE49-F238E27FC236}">
                <a16:creationId xmlns:a16="http://schemas.microsoft.com/office/drawing/2014/main" id="{2698570E-5F34-B741-6D0C-5C40409A73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Notes Placeholder 2">
            <a:extLst>
              <a:ext uri="{FF2B5EF4-FFF2-40B4-BE49-F238E27FC236}">
                <a16:creationId xmlns:a16="http://schemas.microsoft.com/office/drawing/2014/main" id="{44A94E3F-9985-B7BA-DD87-34834A5AA7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 directed at students</a:t>
            </a:r>
          </a:p>
        </p:txBody>
      </p:sp>
      <p:sp>
        <p:nvSpPr>
          <p:cNvPr id="24579" name="Slide Number Placeholder 3">
            <a:extLst>
              <a:ext uri="{FF2B5EF4-FFF2-40B4-BE49-F238E27FC236}">
                <a16:creationId xmlns:a16="http://schemas.microsoft.com/office/drawing/2014/main" id="{C985CAB9-48DD-08DB-9B07-0F6E11632E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C330DAE-6C98-D242-8946-D001578A9B0B}" type="slidenum">
              <a:rPr lang="en-US" altLang="en-US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>
            <a:extLst>
              <a:ext uri="{FF2B5EF4-FFF2-40B4-BE49-F238E27FC236}">
                <a16:creationId xmlns:a16="http://schemas.microsoft.com/office/drawing/2014/main" id="{B7841ACF-2E54-6A0C-E82A-85BF3EFDDD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>
            <a:extLst>
              <a:ext uri="{FF2B5EF4-FFF2-40B4-BE49-F238E27FC236}">
                <a16:creationId xmlns:a16="http://schemas.microsoft.com/office/drawing/2014/main" id="{F02DD660-6F62-DA95-CCC0-3182E32B72D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AACP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Mayo Clinic College of Medicine and Science</a:t>
            </a:r>
          </a:p>
        </p:txBody>
      </p:sp>
      <p:sp>
        <p:nvSpPr>
          <p:cNvPr id="26627" name="Slide Number Placeholder 3">
            <a:extLst>
              <a:ext uri="{FF2B5EF4-FFF2-40B4-BE49-F238E27FC236}">
                <a16:creationId xmlns:a16="http://schemas.microsoft.com/office/drawing/2014/main" id="{E8DA6933-A5E2-BA14-DC16-A1685216EB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89DF3B5-92AA-3249-B606-EF80222E2EA3}" type="slidenum">
              <a:rPr lang="en-US" altLang="en-US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>
            <a:extLst>
              <a:ext uri="{FF2B5EF4-FFF2-40B4-BE49-F238E27FC236}">
                <a16:creationId xmlns:a16="http://schemas.microsoft.com/office/drawing/2014/main" id="{D8A5A564-6E5B-45E4-7B10-9C58C2BE586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Notes Placeholder 2">
            <a:extLst>
              <a:ext uri="{FF2B5EF4-FFF2-40B4-BE49-F238E27FC236}">
                <a16:creationId xmlns:a16="http://schemas.microsoft.com/office/drawing/2014/main" id="{14DF3D4E-5650-C634-B32F-0BB0E4FFEF0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https://www.japha.org/article/S1544-3191(22)00233-3/fulltext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https://news.gallup.com/poll/467804/nurses-retain-top-ethics-rating-below-2020-high.aspx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9699" name="Slide Number Placeholder 3">
            <a:extLst>
              <a:ext uri="{FF2B5EF4-FFF2-40B4-BE49-F238E27FC236}">
                <a16:creationId xmlns:a16="http://schemas.microsoft.com/office/drawing/2014/main" id="{C4A960CD-9581-1B35-B3FE-1E6D8557B1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1361C84-60BE-4A48-8242-5E978EB98B4D}" type="slidenum">
              <a:rPr lang="en-US" altLang="en-US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:a16="http://schemas.microsoft.com/office/drawing/2014/main" id="{AB7454A1-A388-ED4F-9690-C21679358B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:a16="http://schemas.microsoft.com/office/drawing/2014/main" id="{EF0A4BDF-63AB-A36F-796A-9E137C688BF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https://www.bls.gov/ooh/healthcare/pharmacists.htm</a:t>
            </a:r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id="{B4238191-ACBE-4631-D601-00A5228A27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381498C-0011-004A-9EAE-1D913AFF9981}" type="slidenum">
              <a:rPr lang="en-US" altLang="en-US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1F08EDF1-EEAE-5A63-906C-B2E78B52216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193DA175-5DF1-6BF7-1200-02F8C1289C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900ECE74-83D1-0ECE-2DB9-F4DC5F7691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0F40791-23B6-9D46-95CC-1657B97A6893}" type="slidenum">
              <a:rPr lang="en-US" altLang="en-US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AD20F752-EF94-929E-78F2-9EEB004B5D5D}"/>
              </a:ext>
            </a:extLst>
          </p:cNvPr>
          <p:cNvSpPr/>
          <p:nvPr/>
        </p:nvSpPr>
        <p:spPr>
          <a:xfrm>
            <a:off x="0" y="3970338"/>
            <a:ext cx="9144000" cy="1082675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solidFill>
            <a:srgbClr val="2D6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1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30D47A12-2C12-5133-1A23-5D252A478B27}"/>
              </a:ext>
            </a:extLst>
          </p:cNvPr>
          <p:cNvSpPr/>
          <p:nvPr/>
        </p:nvSpPr>
        <p:spPr>
          <a:xfrm>
            <a:off x="0" y="4159250"/>
            <a:ext cx="9147175" cy="985838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solidFill>
            <a:srgbClr val="6DB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F13FA0-6E9D-35BA-2740-F39687EDC188}"/>
              </a:ext>
            </a:extLst>
          </p:cNvPr>
          <p:cNvSpPr/>
          <p:nvPr/>
        </p:nvSpPr>
        <p:spPr>
          <a:xfrm>
            <a:off x="0" y="3946525"/>
            <a:ext cx="9144000" cy="555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935EA789-A56D-9C30-B5F8-39D6A1469891}"/>
              </a:ext>
            </a:extLst>
          </p:cNvPr>
          <p:cNvSpPr/>
          <p:nvPr/>
        </p:nvSpPr>
        <p:spPr>
          <a:xfrm>
            <a:off x="0" y="4127500"/>
            <a:ext cx="9144000" cy="95250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F3CF00-34EF-A77B-AED1-B62513CDC53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57150" y="3687763"/>
            <a:ext cx="184150" cy="369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18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14471E-83D1-4B84-E5C7-1A6A82032D2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17500" y="3679825"/>
            <a:ext cx="184150" cy="3698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1800"/>
          </a:p>
        </p:txBody>
      </p:sp>
      <p:pic>
        <p:nvPicPr>
          <p:cNvPr id="10" name="Picture 11" descr="PSW_FullLogo_3c_TransparentBkgrd.png">
            <a:extLst>
              <a:ext uri="{FF2B5EF4-FFF2-40B4-BE49-F238E27FC236}">
                <a16:creationId xmlns:a16="http://schemas.microsoft.com/office/drawing/2014/main" id="{F45EDFE2-47C0-03C4-9575-0AF0E28E77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9550"/>
            <a:ext cx="2438400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895350"/>
            <a:ext cx="3886200" cy="1504950"/>
          </a:xfrm>
        </p:spPr>
        <p:txBody>
          <a:bodyPr anchor="b" anchorCtr="0">
            <a:noAutofit/>
          </a:bodyPr>
          <a:lstStyle>
            <a:lvl1pPr algn="l">
              <a:defRPr sz="3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2402681"/>
            <a:ext cx="3886200" cy="1369219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2">
                    <a:lumMod val="50000"/>
                  </a:schemeClr>
                </a:solidFill>
                <a:latin typeface="Franklin Gothic Book"/>
                <a:cs typeface="Franklin Gothic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99086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EADAB799-EDCA-11DB-4413-0AE840200BC2}"/>
              </a:ext>
            </a:extLst>
          </p:cNvPr>
          <p:cNvSpPr/>
          <p:nvPr/>
        </p:nvSpPr>
        <p:spPr>
          <a:xfrm>
            <a:off x="0" y="4094163"/>
            <a:ext cx="7239000" cy="1049337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solidFill>
            <a:srgbClr val="6DB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30FE9D9A-77CA-4699-3C81-1E58A959F327}"/>
              </a:ext>
            </a:extLst>
          </p:cNvPr>
          <p:cNvSpPr/>
          <p:nvPr/>
        </p:nvSpPr>
        <p:spPr>
          <a:xfrm>
            <a:off x="1808163" y="4611688"/>
            <a:ext cx="7337425" cy="5334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solidFill>
            <a:srgbClr val="2D6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B65861DF-2567-85BA-BD10-11DFF9AA4BD3}"/>
              </a:ext>
            </a:extLst>
          </p:cNvPr>
          <p:cNvSpPr/>
          <p:nvPr/>
        </p:nvSpPr>
        <p:spPr>
          <a:xfrm>
            <a:off x="0" y="4059238"/>
            <a:ext cx="7605713" cy="6953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B4194997-7C2A-C213-8BC9-476ACA5E1C20}"/>
              </a:ext>
            </a:extLst>
          </p:cNvPr>
          <p:cNvSpPr/>
          <p:nvPr/>
        </p:nvSpPr>
        <p:spPr>
          <a:xfrm>
            <a:off x="1681163" y="4587875"/>
            <a:ext cx="7464425" cy="555625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Picture 9" descr="PSW_ShieldPSW_white_transbkgrd.png">
            <a:extLst>
              <a:ext uri="{FF2B5EF4-FFF2-40B4-BE49-F238E27FC236}">
                <a16:creationId xmlns:a16="http://schemas.microsoft.com/office/drawing/2014/main" id="{AA526027-56A5-B805-34B9-F6EE8A7D31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76750"/>
            <a:ext cx="4572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657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23905770-099A-8C13-F0C2-F9D9C79D636B}"/>
              </a:ext>
            </a:extLst>
          </p:cNvPr>
          <p:cNvSpPr/>
          <p:nvPr/>
        </p:nvSpPr>
        <p:spPr>
          <a:xfrm>
            <a:off x="0" y="4094163"/>
            <a:ext cx="7239000" cy="1049337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solidFill>
            <a:srgbClr val="6DB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63EC6B50-BE18-3285-62CA-A48018D56532}"/>
              </a:ext>
            </a:extLst>
          </p:cNvPr>
          <p:cNvSpPr/>
          <p:nvPr/>
        </p:nvSpPr>
        <p:spPr>
          <a:xfrm>
            <a:off x="1808163" y="4611688"/>
            <a:ext cx="7337425" cy="5334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solidFill>
            <a:srgbClr val="2D6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88B6CBAD-6BE0-8BC8-29AD-DC3826C9CA66}"/>
              </a:ext>
            </a:extLst>
          </p:cNvPr>
          <p:cNvSpPr/>
          <p:nvPr/>
        </p:nvSpPr>
        <p:spPr>
          <a:xfrm>
            <a:off x="0" y="4059238"/>
            <a:ext cx="7605713" cy="6953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2754FDA8-B97A-643F-8B35-EF0ACFB1686F}"/>
              </a:ext>
            </a:extLst>
          </p:cNvPr>
          <p:cNvSpPr/>
          <p:nvPr/>
        </p:nvSpPr>
        <p:spPr>
          <a:xfrm>
            <a:off x="1681163" y="4587875"/>
            <a:ext cx="7464425" cy="555625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Picture 9" descr="PSW_ShieldPSW_white_transbkgrd.png">
            <a:extLst>
              <a:ext uri="{FF2B5EF4-FFF2-40B4-BE49-F238E27FC236}">
                <a16:creationId xmlns:a16="http://schemas.microsoft.com/office/drawing/2014/main" id="{5F22511E-366F-C637-0DCC-6AA61085CD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76750"/>
            <a:ext cx="4572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3726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28850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98370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5CC56E16-573F-A2FB-344C-A0150610BF25}"/>
              </a:ext>
            </a:extLst>
          </p:cNvPr>
          <p:cNvSpPr/>
          <p:nvPr/>
        </p:nvSpPr>
        <p:spPr>
          <a:xfrm>
            <a:off x="0" y="4095750"/>
            <a:ext cx="7239000" cy="1049338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solidFill>
            <a:srgbClr val="2D6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9636E4A-85A4-2930-85D3-CD60C8E344C0}"/>
              </a:ext>
            </a:extLst>
          </p:cNvPr>
          <p:cNvSpPr/>
          <p:nvPr userDrawn="1"/>
        </p:nvSpPr>
        <p:spPr>
          <a:xfrm>
            <a:off x="1808163" y="4611688"/>
            <a:ext cx="7337425" cy="5334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solidFill>
            <a:srgbClr val="6DB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BB9ED08C-67D3-AA17-93C6-24F5F83C1243}"/>
              </a:ext>
            </a:extLst>
          </p:cNvPr>
          <p:cNvSpPr/>
          <p:nvPr/>
        </p:nvSpPr>
        <p:spPr>
          <a:xfrm>
            <a:off x="0" y="4059238"/>
            <a:ext cx="7605713" cy="6953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BC41364-1FE0-3EBF-CF8E-1A6E9A795E9B}"/>
              </a:ext>
            </a:extLst>
          </p:cNvPr>
          <p:cNvSpPr/>
          <p:nvPr/>
        </p:nvSpPr>
        <p:spPr>
          <a:xfrm>
            <a:off x="1681163" y="4587875"/>
            <a:ext cx="7464425" cy="555625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Picture 9" descr="PSW_ShieldPSW_white_transbkgrd.png">
            <a:extLst>
              <a:ext uri="{FF2B5EF4-FFF2-40B4-BE49-F238E27FC236}">
                <a16:creationId xmlns:a16="http://schemas.microsoft.com/office/drawing/2014/main" id="{8DC0C74C-13C2-3C95-F201-34EED33A06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76750"/>
            <a:ext cx="4572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00151"/>
            <a:ext cx="7772400" cy="2800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3649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9D7DF5F9-26C9-9979-7267-94BCE544D437}"/>
              </a:ext>
            </a:extLst>
          </p:cNvPr>
          <p:cNvSpPr/>
          <p:nvPr userDrawn="1"/>
        </p:nvSpPr>
        <p:spPr>
          <a:xfrm>
            <a:off x="0" y="4159250"/>
            <a:ext cx="9147175" cy="985838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solidFill>
            <a:srgbClr val="6DB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66E74D6B-7A62-D741-B652-651E625AADCC}"/>
              </a:ext>
            </a:extLst>
          </p:cNvPr>
          <p:cNvSpPr/>
          <p:nvPr/>
        </p:nvSpPr>
        <p:spPr>
          <a:xfrm>
            <a:off x="0" y="3970338"/>
            <a:ext cx="9144000" cy="1082675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6" name="Freeform 6">
            <a:extLst>
              <a:ext uri="{FF2B5EF4-FFF2-40B4-BE49-F238E27FC236}">
                <a16:creationId xmlns:a16="http://schemas.microsoft.com/office/drawing/2014/main" id="{9132BF2F-3556-CFCF-4E73-79BAF8BD5C64}"/>
              </a:ext>
            </a:extLst>
          </p:cNvPr>
          <p:cNvGrpSpPr>
            <a:grpSpLocks/>
          </p:cNvGrpSpPr>
          <p:nvPr/>
        </p:nvGrpSpPr>
        <p:grpSpPr bwMode="auto">
          <a:xfrm>
            <a:off x="0" y="3962400"/>
            <a:ext cx="9156700" cy="1104900"/>
            <a:chOff x="0" y="2496"/>
            <a:chExt cx="5768" cy="696"/>
          </a:xfrm>
        </p:grpSpPr>
        <p:pic>
          <p:nvPicPr>
            <p:cNvPr id="7" name="Freeform 6">
              <a:extLst>
                <a:ext uri="{FF2B5EF4-FFF2-40B4-BE49-F238E27FC236}">
                  <a16:creationId xmlns:a16="http://schemas.microsoft.com/office/drawing/2014/main" id="{02352E24-6D8F-D0A5-EC99-F054E2A1A82E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96"/>
              <a:ext cx="5768" cy="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6">
              <a:extLst>
                <a:ext uri="{FF2B5EF4-FFF2-40B4-BE49-F238E27FC236}">
                  <a16:creationId xmlns:a16="http://schemas.microsoft.com/office/drawing/2014/main" id="{926B7096-69FD-2412-EB4E-11385EBA31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501"/>
              <a:ext cx="5760" cy="682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67548331-EFEB-6948-D4EC-0B79AE78ADBB}"/>
              </a:ext>
            </a:extLst>
          </p:cNvPr>
          <p:cNvSpPr/>
          <p:nvPr/>
        </p:nvSpPr>
        <p:spPr>
          <a:xfrm>
            <a:off x="0" y="3946525"/>
            <a:ext cx="9144000" cy="555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6D3BE38E-4B4B-17A8-B454-AF5008F2BBAC}"/>
              </a:ext>
            </a:extLst>
          </p:cNvPr>
          <p:cNvSpPr/>
          <p:nvPr/>
        </p:nvSpPr>
        <p:spPr>
          <a:xfrm>
            <a:off x="0" y="4127500"/>
            <a:ext cx="9144000" cy="95250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1" name="Picture 12" descr="PSW_ShieldPSW_white_transbkgrd.png">
            <a:extLst>
              <a:ext uri="{FF2B5EF4-FFF2-40B4-BE49-F238E27FC236}">
                <a16:creationId xmlns:a16="http://schemas.microsoft.com/office/drawing/2014/main" id="{C03F1D04-3B4D-2096-6ED5-31A4D38741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76750"/>
            <a:ext cx="4572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25341"/>
            <a:ext cx="7772400" cy="1021556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600201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6A6A6A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5344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8640AC24-ED0B-435D-15D2-8AB760B6F2C4}"/>
              </a:ext>
            </a:extLst>
          </p:cNvPr>
          <p:cNvSpPr/>
          <p:nvPr userDrawn="1"/>
        </p:nvSpPr>
        <p:spPr>
          <a:xfrm>
            <a:off x="1808163" y="4611688"/>
            <a:ext cx="7337425" cy="5334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solidFill>
            <a:srgbClr val="2D6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1C619010-9B68-99AB-EFED-F6141B2FD0D1}"/>
              </a:ext>
            </a:extLst>
          </p:cNvPr>
          <p:cNvSpPr/>
          <p:nvPr/>
        </p:nvSpPr>
        <p:spPr>
          <a:xfrm>
            <a:off x="0" y="4094163"/>
            <a:ext cx="7239000" cy="1049337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solidFill>
            <a:srgbClr val="6DB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B7DAC207-58FE-0B52-2769-47B084F490CF}"/>
              </a:ext>
            </a:extLst>
          </p:cNvPr>
          <p:cNvSpPr/>
          <p:nvPr/>
        </p:nvSpPr>
        <p:spPr>
          <a:xfrm>
            <a:off x="0" y="4059238"/>
            <a:ext cx="7605713" cy="6953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383A7C3B-142C-A99A-FFEF-01771E77518F}"/>
              </a:ext>
            </a:extLst>
          </p:cNvPr>
          <p:cNvSpPr/>
          <p:nvPr/>
        </p:nvSpPr>
        <p:spPr>
          <a:xfrm>
            <a:off x="1681163" y="4587875"/>
            <a:ext cx="7464425" cy="555625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9" descr="PSW_ShieldPSW_white_transbkgrd.png">
            <a:extLst>
              <a:ext uri="{FF2B5EF4-FFF2-40B4-BE49-F238E27FC236}">
                <a16:creationId xmlns:a16="http://schemas.microsoft.com/office/drawing/2014/main" id="{6CA0F211-C505-DE89-EFAD-4B65DF4CEF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76750"/>
            <a:ext cx="4572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152144"/>
            <a:ext cx="3657600" cy="29077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152144"/>
            <a:ext cx="3657600" cy="29077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791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BEC123AE-857B-9B54-9BB1-B75590CDE874}"/>
              </a:ext>
            </a:extLst>
          </p:cNvPr>
          <p:cNvSpPr/>
          <p:nvPr/>
        </p:nvSpPr>
        <p:spPr>
          <a:xfrm>
            <a:off x="1808163" y="4611688"/>
            <a:ext cx="7337425" cy="5334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solidFill>
            <a:srgbClr val="6DB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08411432-89F9-F806-7875-A07CE5718518}"/>
              </a:ext>
            </a:extLst>
          </p:cNvPr>
          <p:cNvSpPr/>
          <p:nvPr/>
        </p:nvSpPr>
        <p:spPr>
          <a:xfrm>
            <a:off x="0" y="4094163"/>
            <a:ext cx="7239000" cy="1049337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solidFill>
            <a:srgbClr val="2D6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EE1B2B7F-199B-ADFB-66BF-6FA0C1537753}"/>
              </a:ext>
            </a:extLst>
          </p:cNvPr>
          <p:cNvSpPr/>
          <p:nvPr/>
        </p:nvSpPr>
        <p:spPr>
          <a:xfrm>
            <a:off x="0" y="4059238"/>
            <a:ext cx="7605713" cy="6953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748177DE-CA71-0956-A15D-3E795159B01A}"/>
              </a:ext>
            </a:extLst>
          </p:cNvPr>
          <p:cNvSpPr/>
          <p:nvPr/>
        </p:nvSpPr>
        <p:spPr>
          <a:xfrm>
            <a:off x="1681163" y="4587875"/>
            <a:ext cx="7464425" cy="555625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" name="Picture 9" descr="PSW_ShieldPSW_white_transbkgrd.png">
            <a:extLst>
              <a:ext uri="{FF2B5EF4-FFF2-40B4-BE49-F238E27FC236}">
                <a16:creationId xmlns:a16="http://schemas.microsoft.com/office/drawing/2014/main" id="{C2A44EF1-C731-105F-8AB5-2DB3787115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76750"/>
            <a:ext cx="4572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151335"/>
            <a:ext cx="3657600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rgbClr val="6A6A6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151335"/>
            <a:ext cx="3657600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rgbClr val="6A6A6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1657350"/>
            <a:ext cx="36576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1657350"/>
            <a:ext cx="36576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1230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CE6DEF4D-A470-5223-8A9D-B0F66126FA1C}"/>
              </a:ext>
            </a:extLst>
          </p:cNvPr>
          <p:cNvSpPr/>
          <p:nvPr/>
        </p:nvSpPr>
        <p:spPr>
          <a:xfrm>
            <a:off x="0" y="3757613"/>
            <a:ext cx="7439025" cy="1179512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DF3FD26-240B-61EE-0104-546168DA9C9B}"/>
              </a:ext>
            </a:extLst>
          </p:cNvPr>
          <p:cNvSpPr/>
          <p:nvPr userDrawn="1"/>
        </p:nvSpPr>
        <p:spPr>
          <a:xfrm>
            <a:off x="0" y="4298950"/>
            <a:ext cx="9147175" cy="84455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solidFill>
            <a:srgbClr val="6DB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155920CB-8C6A-3080-9709-D16CAE9470CF}"/>
              </a:ext>
            </a:extLst>
          </p:cNvPr>
          <p:cNvSpPr/>
          <p:nvPr/>
        </p:nvSpPr>
        <p:spPr>
          <a:xfrm>
            <a:off x="0" y="3730625"/>
            <a:ext cx="7675563" cy="695325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4CF58DD-D89E-1BD5-0573-A6E1742C53D1}"/>
              </a:ext>
            </a:extLst>
          </p:cNvPr>
          <p:cNvSpPr/>
          <p:nvPr/>
        </p:nvSpPr>
        <p:spPr>
          <a:xfrm>
            <a:off x="-3175" y="4271963"/>
            <a:ext cx="9147175" cy="698500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9" descr="PSW_ShieldPSW_white_transbkgrd.png">
            <a:extLst>
              <a:ext uri="{FF2B5EF4-FFF2-40B4-BE49-F238E27FC236}">
                <a16:creationId xmlns:a16="http://schemas.microsoft.com/office/drawing/2014/main" id="{A04CFAA0-4AF0-CC19-8088-1822D15215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4476750"/>
            <a:ext cx="4572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0641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D3E9D336-8990-330D-0DEC-66A2EE9D6B79}"/>
              </a:ext>
            </a:extLst>
          </p:cNvPr>
          <p:cNvSpPr/>
          <p:nvPr/>
        </p:nvSpPr>
        <p:spPr>
          <a:xfrm>
            <a:off x="0" y="4298950"/>
            <a:ext cx="9147175" cy="84455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solidFill>
            <a:srgbClr val="2D6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1F7A470F-3A46-D494-2438-40D249F65F14}"/>
              </a:ext>
            </a:extLst>
          </p:cNvPr>
          <p:cNvSpPr/>
          <p:nvPr/>
        </p:nvSpPr>
        <p:spPr>
          <a:xfrm>
            <a:off x="0" y="4037013"/>
            <a:ext cx="3286125" cy="9048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E6DC472C-1965-7226-B7A5-78692A7AAA1D}"/>
              </a:ext>
            </a:extLst>
          </p:cNvPr>
          <p:cNvSpPr/>
          <p:nvPr/>
        </p:nvSpPr>
        <p:spPr>
          <a:xfrm>
            <a:off x="-3175" y="4271963"/>
            <a:ext cx="9147175" cy="698500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610984E8-9CEA-85B8-E51E-C6152A0C99BB}"/>
              </a:ext>
            </a:extLst>
          </p:cNvPr>
          <p:cNvSpPr/>
          <p:nvPr/>
        </p:nvSpPr>
        <p:spPr>
          <a:xfrm>
            <a:off x="0" y="4010025"/>
            <a:ext cx="3425825" cy="7080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9" descr="PSW_ShieldPSW_white_transbkgrd.png">
            <a:extLst>
              <a:ext uri="{FF2B5EF4-FFF2-40B4-BE49-F238E27FC236}">
                <a16:creationId xmlns:a16="http://schemas.microsoft.com/office/drawing/2014/main" id="{7DE62186-3FD0-8D9B-99F0-ADF9BE8FEC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4476750"/>
            <a:ext cx="4572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208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78B354FC-3E56-5822-63E1-E2C79DD388F6}"/>
              </a:ext>
            </a:extLst>
          </p:cNvPr>
          <p:cNvSpPr/>
          <p:nvPr/>
        </p:nvSpPr>
        <p:spPr>
          <a:xfrm>
            <a:off x="0" y="3757613"/>
            <a:ext cx="7439025" cy="1179512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384D16A8-3FA7-D8FF-D862-E8F7E5FFC662}"/>
              </a:ext>
            </a:extLst>
          </p:cNvPr>
          <p:cNvSpPr/>
          <p:nvPr/>
        </p:nvSpPr>
        <p:spPr>
          <a:xfrm>
            <a:off x="0" y="4298950"/>
            <a:ext cx="9147175" cy="84455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solidFill>
            <a:srgbClr val="6DB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D22F4D61-8962-3E7D-A441-C762FFBF811C}"/>
              </a:ext>
            </a:extLst>
          </p:cNvPr>
          <p:cNvSpPr/>
          <p:nvPr/>
        </p:nvSpPr>
        <p:spPr>
          <a:xfrm>
            <a:off x="0" y="3730625"/>
            <a:ext cx="7675563" cy="695325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BA0B953F-A9EE-D7E3-E4A9-13F2C1227A9D}"/>
              </a:ext>
            </a:extLst>
          </p:cNvPr>
          <p:cNvSpPr/>
          <p:nvPr/>
        </p:nvSpPr>
        <p:spPr>
          <a:xfrm>
            <a:off x="-3175" y="4271963"/>
            <a:ext cx="9147175" cy="698500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9" descr="PSW_ShieldPSW_white_transbkgrd.png">
            <a:extLst>
              <a:ext uri="{FF2B5EF4-FFF2-40B4-BE49-F238E27FC236}">
                <a16:creationId xmlns:a16="http://schemas.microsoft.com/office/drawing/2014/main" id="{802F6F83-FB75-4BD4-3E9C-CCC75303E2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4476750"/>
            <a:ext cx="4572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457200"/>
            <a:ext cx="3383280" cy="6858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rgbClr val="6A6A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457200"/>
            <a:ext cx="3886200" cy="3143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145286"/>
            <a:ext cx="3383280" cy="246888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0481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DC62D4F2-8C72-D6EF-4F84-35A1EBBFE147}"/>
              </a:ext>
            </a:extLst>
          </p:cNvPr>
          <p:cNvSpPr/>
          <p:nvPr/>
        </p:nvSpPr>
        <p:spPr>
          <a:xfrm>
            <a:off x="1808163" y="4611688"/>
            <a:ext cx="7337425" cy="5334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solidFill>
            <a:srgbClr val="6DB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300B9C7A-2D1B-4FF6-000F-ADD2B438752D}"/>
              </a:ext>
            </a:extLst>
          </p:cNvPr>
          <p:cNvSpPr/>
          <p:nvPr/>
        </p:nvSpPr>
        <p:spPr>
          <a:xfrm>
            <a:off x="0" y="4094163"/>
            <a:ext cx="7239000" cy="1049337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solidFill>
            <a:srgbClr val="2D6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9C8465CC-504F-2F7D-F96B-D3395560BF1E}"/>
              </a:ext>
            </a:extLst>
          </p:cNvPr>
          <p:cNvSpPr/>
          <p:nvPr/>
        </p:nvSpPr>
        <p:spPr>
          <a:xfrm>
            <a:off x="0" y="4059238"/>
            <a:ext cx="7605713" cy="6953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2DCED110-3038-BCE6-DB22-49E9788244E1}"/>
              </a:ext>
            </a:extLst>
          </p:cNvPr>
          <p:cNvSpPr/>
          <p:nvPr/>
        </p:nvSpPr>
        <p:spPr>
          <a:xfrm>
            <a:off x="1681163" y="4587875"/>
            <a:ext cx="7464425" cy="555625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9" descr="PSW_ShieldPSW_white_transbkgrd.png">
            <a:extLst>
              <a:ext uri="{FF2B5EF4-FFF2-40B4-BE49-F238E27FC236}">
                <a16:creationId xmlns:a16="http://schemas.microsoft.com/office/drawing/2014/main" id="{A2E5DCE1-1EB9-1AFB-0427-44A27DA3AB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76750"/>
            <a:ext cx="4572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457201"/>
            <a:ext cx="3886200" cy="314324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457200"/>
            <a:ext cx="3383280" cy="6858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rgbClr val="6A6A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7" y="1143000"/>
            <a:ext cx="3381375" cy="24717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5245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8B28336-D7A8-6A0E-F9B7-A223D9A129F6}"/>
              </a:ext>
            </a:extLst>
          </p:cNvPr>
          <p:cNvSpPr/>
          <p:nvPr userDrawn="1"/>
        </p:nvSpPr>
        <p:spPr>
          <a:xfrm>
            <a:off x="3175" y="9525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2DA370-6537-D363-97AE-8D1258D9E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06375"/>
            <a:ext cx="7772400" cy="85725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F02839BF-2373-1316-80DA-5F5B217F10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1200150"/>
            <a:ext cx="77724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637" r:id="rId1"/>
    <p:sldLayoutId id="2147485638" r:id="rId2"/>
    <p:sldLayoutId id="2147485639" r:id="rId3"/>
    <p:sldLayoutId id="2147485640" r:id="rId4"/>
    <p:sldLayoutId id="2147485641" r:id="rId5"/>
    <p:sldLayoutId id="2147485642" r:id="rId6"/>
    <p:sldLayoutId id="2147485643" r:id="rId7"/>
    <p:sldLayoutId id="2147485644" r:id="rId8"/>
    <p:sldLayoutId id="2147485645" r:id="rId9"/>
    <p:sldLayoutId id="2147485646" r:id="rId10"/>
    <p:sldLayoutId id="2147485647" r:id="rId11"/>
    <p:sldLayoutId id="214748563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rgbClr val="6A6A6A"/>
          </a:solidFill>
          <a:latin typeface="Franklin Gothic Medium"/>
          <a:ea typeface="ＭＳ Ｐゴシック" charset="0"/>
          <a:cs typeface="Franklin Gothic Medium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6A6A6A"/>
          </a:solidFill>
          <a:latin typeface="Franklin Gothic Medium" charset="0"/>
          <a:ea typeface="ＭＳ Ｐゴシック" charset="0"/>
          <a:cs typeface="Franklin Gothic Medium" panose="020B0603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6A6A6A"/>
          </a:solidFill>
          <a:latin typeface="Franklin Gothic Medium" charset="0"/>
          <a:ea typeface="ＭＳ Ｐゴシック" charset="0"/>
          <a:cs typeface="Franklin Gothic Medium" panose="020B0603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6A6A6A"/>
          </a:solidFill>
          <a:latin typeface="Franklin Gothic Medium" charset="0"/>
          <a:ea typeface="ＭＳ Ｐゴシック" charset="0"/>
          <a:cs typeface="Franklin Gothic Medium" panose="020B0603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6A6A6A"/>
          </a:solidFill>
          <a:latin typeface="Franklin Gothic Medium" charset="0"/>
          <a:ea typeface="ＭＳ Ｐゴシック" charset="0"/>
          <a:cs typeface="Franklin Gothic Medium" panose="020B06030201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2" charset="2"/>
        <a:buChar char=""/>
        <a:defRPr sz="2000" kern="1200">
          <a:solidFill>
            <a:srgbClr val="6A6A6A"/>
          </a:solidFill>
          <a:latin typeface="Franklin Gothic Book"/>
          <a:ea typeface="ＭＳ Ｐゴシック" charset="0"/>
          <a:cs typeface="Franklin Gothic Book"/>
        </a:defRPr>
      </a:lvl1pPr>
      <a:lvl2pPr marL="742950" indent="-273050" algn="l" rtl="0" eaLnBrk="0" fontAlgn="base" hangingPunct="0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2" charset="2"/>
        <a:buChar char=""/>
        <a:defRPr sz="1600" kern="1200">
          <a:solidFill>
            <a:srgbClr val="6A6A6A"/>
          </a:solidFill>
          <a:latin typeface="Franklin Gothic Book"/>
          <a:ea typeface="ＭＳ Ｐゴシック" charset="0"/>
          <a:cs typeface="Franklin Gothic Book"/>
        </a:defRPr>
      </a:lvl2pPr>
      <a:lvl3pPr marL="1143000" indent="-273050" algn="l" rtl="0" eaLnBrk="0" fontAlgn="base" hangingPunct="0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2" charset="2"/>
        <a:buChar char=""/>
        <a:defRPr sz="1400" kern="1200">
          <a:solidFill>
            <a:srgbClr val="6A6A6A"/>
          </a:solidFill>
          <a:latin typeface="Franklin Gothic Book"/>
          <a:ea typeface="ＭＳ Ｐゴシック" charset="0"/>
          <a:cs typeface="Franklin Gothic Book"/>
        </a:defRPr>
      </a:lvl3pPr>
      <a:lvl4pPr marL="1600200" indent="-273050" algn="l" rtl="0" eaLnBrk="0" fontAlgn="base" hangingPunct="0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2" charset="2"/>
        <a:buChar char=""/>
        <a:defRPr sz="1400" kern="1200">
          <a:solidFill>
            <a:srgbClr val="6A6A6A"/>
          </a:solidFill>
          <a:latin typeface="Franklin Gothic Book"/>
          <a:ea typeface="ＭＳ Ｐゴシック" charset="0"/>
          <a:cs typeface="Franklin Gothic Book"/>
        </a:defRPr>
      </a:lvl4pPr>
      <a:lvl5pPr marL="2057400" indent="-273050" algn="l" rtl="0" eaLnBrk="0" fontAlgn="base" hangingPunct="0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2" charset="2"/>
        <a:buChar char=""/>
        <a:defRPr sz="1400" kern="1200">
          <a:solidFill>
            <a:srgbClr val="6A6A6A"/>
          </a:solidFill>
          <a:latin typeface="Franklin Gothic Book"/>
          <a:ea typeface="ＭＳ Ｐゴシック" charset="0"/>
          <a:cs typeface="Franklin Gothic Book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kPi9rneqRs?si=_G3JDa2X3EF0HrCv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swi.org/Resources/Resources-for-Your-Practice/Students-Resident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ubtitle 1">
            <a:extLst>
              <a:ext uri="{FF2B5EF4-FFF2-40B4-BE49-F238E27FC236}">
                <a16:creationId xmlns:a16="http://schemas.microsoft.com/office/drawing/2014/main" id="{25631961-FB7B-A45E-C71F-A91530121F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0" y="2401888"/>
            <a:ext cx="3886200" cy="137001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 3" panose="05040102010807070707" pitchFamily="18" charset="2"/>
              <a:buNone/>
              <a:defRPr/>
            </a:pPr>
            <a:r>
              <a:rPr lang="en-US" altLang="en-US" dirty="0">
                <a:solidFill>
                  <a:srgbClr val="6A6A6A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Presenter Name, credentials, (preferred pronouns) </a:t>
            </a:r>
          </a:p>
          <a:p>
            <a:pPr eaLnBrk="1" hangingPunct="1">
              <a:buFont typeface="Wingdings 3" panose="05040102010807070707" pitchFamily="18" charset="2"/>
              <a:buNone/>
              <a:defRPr/>
            </a:pPr>
            <a:r>
              <a:rPr lang="en-US" altLang="en-US" dirty="0">
                <a:solidFill>
                  <a:srgbClr val="6A6A6A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Presenter Title</a:t>
            </a:r>
          </a:p>
          <a:p>
            <a:pPr eaLnBrk="1" hangingPunct="1">
              <a:buFont typeface="Wingdings 3" panose="05040102010807070707" pitchFamily="18" charset="2"/>
              <a:buNone/>
              <a:defRPr/>
            </a:pPr>
            <a:r>
              <a:rPr lang="en-US" altLang="en-US" dirty="0">
                <a:solidFill>
                  <a:srgbClr val="6A6A6A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Presenter Organization, City</a:t>
            </a:r>
          </a:p>
          <a:p>
            <a:pPr eaLnBrk="1" hangingPunct="1">
              <a:buFont typeface="Wingdings 3" panose="05040102010807070707" pitchFamily="18" charset="2"/>
              <a:buNone/>
              <a:defRPr/>
            </a:pPr>
            <a:r>
              <a:rPr lang="en-US" altLang="en-US" dirty="0">
                <a:solidFill>
                  <a:srgbClr val="6A6A6A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Email</a:t>
            </a:r>
          </a:p>
        </p:txBody>
      </p:sp>
      <p:sp>
        <p:nvSpPr>
          <p:cNvPr id="6" name="Subtitle 1">
            <a:extLst>
              <a:ext uri="{FF2B5EF4-FFF2-40B4-BE49-F238E27FC236}">
                <a16:creationId xmlns:a16="http://schemas.microsoft.com/office/drawing/2014/main" id="{9D0E01F6-63DD-6CBA-6946-EFF8C767575D}"/>
              </a:ext>
            </a:extLst>
          </p:cNvPr>
          <p:cNvSpPr txBox="1">
            <a:spLocks/>
          </p:cNvSpPr>
          <p:nvPr/>
        </p:nvSpPr>
        <p:spPr bwMode="auto">
          <a:xfrm>
            <a:off x="4572000" y="1031875"/>
            <a:ext cx="388620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rIns="0">
            <a:normAutofit fontScale="92500" lnSpcReduction="20000"/>
          </a:bodyPr>
          <a:lstStyle>
            <a:lvl1pPr marL="0" indent="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charset="2"/>
              <a:buNone/>
              <a:defRPr sz="1600" kern="1200">
                <a:solidFill>
                  <a:schemeClr val="tx2">
                    <a:lumMod val="50000"/>
                  </a:schemeClr>
                </a:solidFill>
                <a:latin typeface="Franklin Gothic Book"/>
                <a:ea typeface="ＭＳ Ｐゴシック" charset="0"/>
                <a:cs typeface="Franklin Gothic Book"/>
              </a:defRPr>
            </a:lvl1pPr>
            <a:lvl2pPr marL="457200" indent="0" algn="ctr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Franklin Gothic Book"/>
                <a:ea typeface="ＭＳ Ｐゴシック" charset="0"/>
                <a:cs typeface="Franklin Gothic Book"/>
              </a:defRPr>
            </a:lvl2pPr>
            <a:lvl3pPr marL="914400" indent="0" algn="ctr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Franklin Gothic Book"/>
                <a:ea typeface="ＭＳ Ｐゴシック" charset="0"/>
                <a:cs typeface="Franklin Gothic Book"/>
              </a:defRPr>
            </a:lvl3pPr>
            <a:lvl4pPr marL="1371600" indent="0" algn="ctr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Franklin Gothic Book"/>
                <a:ea typeface="ＭＳ Ｐゴシック" charset="0"/>
                <a:cs typeface="Franklin Gothic Book"/>
              </a:defRPr>
            </a:lvl4pPr>
            <a:lvl5pPr marL="1828800" indent="0" algn="ctr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Franklin Gothic Book"/>
                <a:ea typeface="ＭＳ Ｐゴシック" charset="0"/>
                <a:cs typeface="Franklin Gothic Book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  <a:buFont typeface="Wingdings 3" panose="05040102010807070707" pitchFamily="18" charset="2"/>
              <a:buNone/>
              <a:defRPr/>
            </a:pPr>
            <a:r>
              <a:rPr lang="en-US" altLang="en-US" sz="3600" dirty="0" err="1">
                <a:solidFill>
                  <a:srgbClr val="6A6A6A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R</a:t>
            </a:r>
            <a:r>
              <a:rPr lang="en-US" altLang="en-US" sz="3600" baseline="-25000" dirty="0" err="1">
                <a:solidFill>
                  <a:srgbClr val="6A6A6A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x</a:t>
            </a:r>
            <a:r>
              <a:rPr lang="en-US" altLang="en-US" sz="3600" dirty="0" err="1">
                <a:solidFill>
                  <a:srgbClr val="6A6A6A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eaching</a:t>
            </a:r>
            <a:r>
              <a:rPr lang="en-US" altLang="en-US" sz="3600" dirty="0">
                <a:solidFill>
                  <a:srgbClr val="6A6A6A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 the Future: </a:t>
            </a:r>
          </a:p>
          <a:p>
            <a:pPr eaLnBrk="1" hangingPunct="1">
              <a:spcBef>
                <a:spcPts val="0"/>
              </a:spcBef>
              <a:buFont typeface="Wingdings 3" panose="05040102010807070707" pitchFamily="18" charset="2"/>
              <a:buNone/>
              <a:defRPr/>
            </a:pPr>
            <a:r>
              <a:rPr lang="en-US" altLang="en-US" sz="3600" dirty="0">
                <a:solidFill>
                  <a:srgbClr val="6A6A6A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Your Pharmacy Career Awaits!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321F80D9-60BC-E383-0C0B-F932F449C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1950"/>
            <a:ext cx="7772400" cy="11461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400" dirty="0">
                <a:solidFill>
                  <a:srgbClr val="616363"/>
                </a:solidFill>
                <a:latin typeface="Franklin Gothic Medium" panose="020B0603020102020204" pitchFamily="34" charset="0"/>
                <a:ea typeface="+mj-ea"/>
                <a:cs typeface="+mj-cs"/>
              </a:rPr>
              <a:t>Variety of Careers</a:t>
            </a:r>
            <a:br>
              <a:rPr lang="en-US" altLang="en-US" sz="2800" dirty="0">
                <a:solidFill>
                  <a:srgbClr val="616363"/>
                </a:solidFill>
                <a:latin typeface="Franklin Gothic Medium" panose="020B0603020102020204" pitchFamily="34" charset="0"/>
                <a:ea typeface="+mj-ea"/>
                <a:cs typeface="+mj-cs"/>
              </a:rPr>
            </a:br>
            <a:r>
              <a:rPr lang="en-US" altLang="en-US" sz="1800" dirty="0">
                <a:solidFill>
                  <a:srgbClr val="616363"/>
                </a:solidFill>
                <a:latin typeface="Franklin Gothic Medium" panose="020B0603020102020204" pitchFamily="34" charset="0"/>
                <a:ea typeface="+mj-ea"/>
                <a:cs typeface="+mj-cs"/>
              </a:rPr>
              <a:t>variety of settings</a:t>
            </a:r>
          </a:p>
        </p:txBody>
      </p:sp>
      <p:sp>
        <p:nvSpPr>
          <p:cNvPr id="32770" name="Content Placeholder 2">
            <a:extLst>
              <a:ext uri="{FF2B5EF4-FFF2-40B4-BE49-F238E27FC236}">
                <a16:creationId xmlns:a16="http://schemas.microsoft.com/office/drawing/2014/main" id="{851C5280-B89E-B307-2F5E-38321719200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03613" y="1200150"/>
            <a:ext cx="5715000" cy="3124200"/>
          </a:xfrm>
        </p:spPr>
        <p:txBody>
          <a:bodyPr lIns="91440" rIns="91440"/>
          <a:lstStyle/>
          <a:p>
            <a:pPr marL="0" indent="-342900" eaLnBrk="1" hangingPunct="1">
              <a:spcBef>
                <a:spcPct val="0"/>
              </a:spcBef>
              <a:buSzTx/>
              <a:buFont typeface="Wingdings" pitchFamily="2" charset="2"/>
              <a:buChar char="§"/>
            </a:pPr>
            <a:r>
              <a:rPr lang="en-US" altLang="en-US">
                <a:solidFill>
                  <a:srgbClr val="616363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Community Pharmacies</a:t>
            </a:r>
          </a:p>
          <a:p>
            <a:pPr marL="0" indent="-342900" eaLnBrk="1" hangingPunct="1">
              <a:spcBef>
                <a:spcPct val="0"/>
              </a:spcBef>
              <a:buSzTx/>
              <a:buFont typeface="Wingdings" pitchFamily="2" charset="2"/>
              <a:buChar char="§"/>
            </a:pPr>
            <a:r>
              <a:rPr lang="en-US" altLang="en-US">
                <a:solidFill>
                  <a:srgbClr val="616363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Specialty Pharmacies</a:t>
            </a:r>
          </a:p>
          <a:p>
            <a:pPr marL="0" indent="-342900" eaLnBrk="1" hangingPunct="1">
              <a:spcBef>
                <a:spcPct val="0"/>
              </a:spcBef>
              <a:buSzTx/>
              <a:buFont typeface="Wingdings" pitchFamily="2" charset="2"/>
              <a:buChar char="§"/>
            </a:pPr>
            <a:r>
              <a:rPr lang="en-US" altLang="en-US">
                <a:solidFill>
                  <a:srgbClr val="616363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Hospitals</a:t>
            </a:r>
          </a:p>
          <a:p>
            <a:pPr marL="0" indent="-342900" eaLnBrk="1" hangingPunct="1">
              <a:spcBef>
                <a:spcPct val="0"/>
              </a:spcBef>
              <a:buSzTx/>
              <a:buFont typeface="Wingdings" pitchFamily="2" charset="2"/>
              <a:buChar char="§"/>
            </a:pPr>
            <a:r>
              <a:rPr lang="en-US" altLang="en-US">
                <a:solidFill>
                  <a:srgbClr val="616363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Clinics</a:t>
            </a:r>
          </a:p>
          <a:p>
            <a:pPr marL="0" indent="-342900" eaLnBrk="1" hangingPunct="1">
              <a:spcBef>
                <a:spcPct val="0"/>
              </a:spcBef>
              <a:buSzTx/>
              <a:buFont typeface="Wingdings" pitchFamily="2" charset="2"/>
              <a:buChar char="§"/>
            </a:pPr>
            <a:r>
              <a:rPr lang="en-US" altLang="en-US">
                <a:solidFill>
                  <a:srgbClr val="616363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Long-Term Care Facilities</a:t>
            </a:r>
          </a:p>
          <a:p>
            <a:pPr marL="0" indent="-342900" eaLnBrk="1" hangingPunct="1">
              <a:spcBef>
                <a:spcPct val="0"/>
              </a:spcBef>
              <a:buSzTx/>
              <a:buFont typeface="Wingdings" pitchFamily="2" charset="2"/>
              <a:buChar char="§"/>
            </a:pPr>
            <a:r>
              <a:rPr lang="en-US" altLang="en-US">
                <a:solidFill>
                  <a:srgbClr val="616363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Industry</a:t>
            </a:r>
          </a:p>
          <a:p>
            <a:pPr marL="0" indent="-342900" eaLnBrk="1" hangingPunct="1">
              <a:spcBef>
                <a:spcPct val="0"/>
              </a:spcBef>
              <a:buSzTx/>
              <a:buFont typeface="Wingdings" pitchFamily="2" charset="2"/>
              <a:buChar char="§"/>
            </a:pPr>
            <a:r>
              <a:rPr lang="en-US" altLang="en-US">
                <a:solidFill>
                  <a:srgbClr val="616363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Research</a:t>
            </a:r>
          </a:p>
          <a:p>
            <a:pPr marL="0" indent="-342900" eaLnBrk="1" hangingPunct="1">
              <a:spcBef>
                <a:spcPct val="0"/>
              </a:spcBef>
              <a:buSzTx/>
              <a:buFont typeface="Wingdings" pitchFamily="2" charset="2"/>
              <a:buChar char="§"/>
            </a:pPr>
            <a:r>
              <a:rPr lang="en-US" altLang="en-US">
                <a:solidFill>
                  <a:srgbClr val="616363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Poison Control Centers</a:t>
            </a:r>
          </a:p>
          <a:p>
            <a:pPr marL="0" indent="-342900" eaLnBrk="1" hangingPunct="1">
              <a:spcBef>
                <a:spcPct val="0"/>
              </a:spcBef>
              <a:buSzTx/>
              <a:buFont typeface="Wingdings" pitchFamily="2" charset="2"/>
              <a:buChar char="§"/>
            </a:pPr>
            <a:r>
              <a:rPr lang="en-US" altLang="en-US">
                <a:solidFill>
                  <a:srgbClr val="616363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Government Health Agencies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Content Placeholder 2">
            <a:extLst>
              <a:ext uri="{FF2B5EF4-FFF2-40B4-BE49-F238E27FC236}">
                <a16:creationId xmlns:a16="http://schemas.microsoft.com/office/drawing/2014/main" id="{747A1BAE-60E1-C888-200F-4258A0F515A0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75"/>
          <a:stretch>
            <a:fillRect/>
          </a:stretch>
        </p:blipFill>
        <p:spPr>
          <a:xfrm>
            <a:off x="5483225" y="2114550"/>
            <a:ext cx="3657600" cy="2382838"/>
          </a:xfrm>
        </p:spPr>
      </p:pic>
      <p:sp>
        <p:nvSpPr>
          <p:cNvPr id="8194" name="Title 1">
            <a:extLst>
              <a:ext uri="{FF2B5EF4-FFF2-40B4-BE49-F238E27FC236}">
                <a16:creationId xmlns:a16="http://schemas.microsoft.com/office/drawing/2014/main" id="{64BDBA5E-5574-4A9D-A44C-86BDD5C62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rgbClr val="616363"/>
                </a:solidFill>
                <a:latin typeface="Franklin Gothic Medium" panose="020B0603020102020204" pitchFamily="34" charset="0"/>
                <a:ea typeface="+mj-ea"/>
                <a:cs typeface="+mj-cs"/>
              </a:rPr>
              <a:t>Community Pharmacy</a:t>
            </a:r>
          </a:p>
        </p:txBody>
      </p:sp>
      <p:sp>
        <p:nvSpPr>
          <p:cNvPr id="31746" name="Content Placeholder 2">
            <a:extLst>
              <a:ext uri="{FF2B5EF4-FFF2-40B4-BE49-F238E27FC236}">
                <a16:creationId xmlns:a16="http://schemas.microsoft.com/office/drawing/2014/main" id="{9275B86A-4B8B-D2B9-9372-D556DCEFE58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030288"/>
            <a:ext cx="6705600" cy="2995612"/>
          </a:xfrm>
        </p:spPr>
        <p:txBody>
          <a:bodyPr lIns="91440" rIns="91440"/>
          <a:lstStyle/>
          <a:p>
            <a:pPr eaLnBrk="1" hangingPunct="1">
              <a:buFont typeface="Wingdings 3" charset="2"/>
              <a:buChar char=""/>
              <a:defRPr/>
            </a:pPr>
            <a:r>
              <a:rPr lang="en-US" altLang="en-US" dirty="0">
                <a:latin typeface="Franklin Gothic Book" charset="0"/>
                <a:ea typeface="ＭＳ Ｐゴシック" charset="-128"/>
                <a:cs typeface="Franklin Gothic Book" charset="0"/>
              </a:rPr>
              <a:t>Ensure safe use of medications through processing prescriptions, point-of-care testing, immunizing and consulting patients, and healthy lifestyle promotion</a:t>
            </a:r>
          </a:p>
          <a:p>
            <a:pPr eaLnBrk="1" hangingPunct="1">
              <a:buFont typeface="Wingdings 3" charset="2"/>
              <a:buChar char=""/>
              <a:defRPr/>
            </a:pPr>
            <a:r>
              <a:rPr lang="en-US" altLang="en-US" dirty="0">
                <a:latin typeface="Franklin Gothic Book" charset="0"/>
                <a:ea typeface="ＭＳ Ｐゴシック" charset="-128"/>
                <a:cs typeface="Franklin Gothic Book" charset="0"/>
              </a:rPr>
              <a:t>Medication therapy management (MTM)</a:t>
            </a:r>
          </a:p>
          <a:p>
            <a:pPr eaLnBrk="1" hangingPunct="1">
              <a:buFont typeface="Wingdings 3" charset="2"/>
              <a:buChar char=""/>
              <a:defRPr/>
            </a:pPr>
            <a:r>
              <a:rPr lang="en-US" altLang="en-US" dirty="0">
                <a:latin typeface="Franklin Gothic Book" charset="0"/>
                <a:ea typeface="ＭＳ Ｐゴシック" charset="-128"/>
                <a:cs typeface="Franklin Gothic Book" charset="0"/>
              </a:rPr>
              <a:t>Key community health resource</a:t>
            </a:r>
          </a:p>
          <a:p>
            <a:pPr eaLnBrk="1" hangingPunct="1">
              <a:buFont typeface="Wingdings 3" charset="2"/>
              <a:buChar char=""/>
              <a:defRPr/>
            </a:pPr>
            <a:r>
              <a:rPr lang="en-US" altLang="en-US" dirty="0">
                <a:latin typeface="Franklin Gothic Book" charset="0"/>
                <a:ea typeface="ＭＳ Ｐゴシック" charset="-128"/>
                <a:cs typeface="Franklin Gothic Book" charset="0"/>
              </a:rPr>
              <a:t>Independent vs. Chain vs. Clinic-, Hospital-, </a:t>
            </a:r>
          </a:p>
          <a:p>
            <a:pPr marL="69850" indent="0" eaLnBrk="1" hangingPunct="1">
              <a:buFont typeface="Wingdings 3" charset="2"/>
              <a:buNone/>
              <a:defRPr/>
            </a:pPr>
            <a:r>
              <a:rPr lang="en-US" altLang="en-US" dirty="0">
                <a:latin typeface="Franklin Gothic Book" charset="0"/>
                <a:ea typeface="ＭＳ Ｐゴシック" charset="-128"/>
                <a:cs typeface="Franklin Gothic Book" charset="0"/>
              </a:rPr>
              <a:t>    or Health-System-based</a:t>
            </a: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443A9AA3-0CD3-50DF-1789-D19BF7189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rgbClr val="616363"/>
                </a:solidFill>
                <a:latin typeface="Franklin Gothic Medium" panose="020B0603020102020204" pitchFamily="34" charset="0"/>
                <a:ea typeface="+mj-ea"/>
                <a:cs typeface="+mj-cs"/>
              </a:rPr>
              <a:t>Hospital or Health-System Pharmacy</a:t>
            </a:r>
          </a:p>
        </p:txBody>
      </p:sp>
      <p:sp>
        <p:nvSpPr>
          <p:cNvPr id="36866" name="Content Placeholder 2">
            <a:extLst>
              <a:ext uri="{FF2B5EF4-FFF2-40B4-BE49-F238E27FC236}">
                <a16:creationId xmlns:a16="http://schemas.microsoft.com/office/drawing/2014/main" id="{057D82B0-2BE5-D047-38DB-371AF5E40DE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971550"/>
            <a:ext cx="5029200" cy="3717925"/>
          </a:xfrm>
        </p:spPr>
        <p:txBody>
          <a:bodyPr lIns="91440" rIns="91440"/>
          <a:lstStyle/>
          <a:p>
            <a:pPr marL="90488" eaLnBrk="1" hangingPunct="1">
              <a:spcBef>
                <a:spcPct val="0"/>
              </a:spcBef>
            </a:pPr>
            <a:r>
              <a:rPr lang="en-US" altLang="en-US" sz="2800">
                <a:latin typeface="Franklin Gothic Book" panose="020B05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Many pharmacist positions:</a:t>
            </a:r>
          </a:p>
          <a:p>
            <a:pPr marL="490538" lvl="2" eaLnBrk="1" hangingPunct="1">
              <a:spcBef>
                <a:spcPct val="0"/>
              </a:spcBef>
            </a:pPr>
            <a:r>
              <a:rPr lang="en-US" altLang="en-US" sz="1800">
                <a:latin typeface="Franklin Gothic Book" panose="020B05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Clinical</a:t>
            </a:r>
          </a:p>
          <a:p>
            <a:pPr marL="490538" lvl="2" eaLnBrk="1" hangingPunct="1">
              <a:spcBef>
                <a:spcPct val="0"/>
              </a:spcBef>
            </a:pPr>
            <a:r>
              <a:rPr lang="en-US" altLang="en-US" sz="1800">
                <a:latin typeface="Franklin Gothic Book" panose="020B05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Operational</a:t>
            </a:r>
          </a:p>
          <a:p>
            <a:pPr marL="490538" lvl="2" eaLnBrk="1" hangingPunct="1">
              <a:spcBef>
                <a:spcPct val="0"/>
              </a:spcBef>
            </a:pPr>
            <a:r>
              <a:rPr lang="en-US" altLang="en-US" sz="1800">
                <a:latin typeface="Franklin Gothic Book" panose="020B05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Administrative and Leadership</a:t>
            </a:r>
          </a:p>
          <a:p>
            <a:pPr marL="90488" eaLnBrk="1" hangingPunct="1">
              <a:spcBef>
                <a:spcPct val="0"/>
              </a:spcBef>
            </a:pPr>
            <a:r>
              <a:rPr lang="en-US" altLang="en-US" sz="2800">
                <a:latin typeface="Franklin Gothic Book" panose="020B05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Diverse settings:</a:t>
            </a:r>
          </a:p>
          <a:p>
            <a:pPr marL="490538" lvl="2" eaLnBrk="1" hangingPunct="1">
              <a:spcBef>
                <a:spcPct val="0"/>
              </a:spcBef>
            </a:pPr>
            <a:r>
              <a:rPr lang="en-US" altLang="en-US" sz="1800">
                <a:latin typeface="Franklin Gothic Book" panose="020B05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Large academic medical centers</a:t>
            </a:r>
          </a:p>
          <a:p>
            <a:pPr marL="490538" lvl="2" eaLnBrk="1" hangingPunct="1">
              <a:spcBef>
                <a:spcPct val="0"/>
              </a:spcBef>
            </a:pPr>
            <a:r>
              <a:rPr lang="en-US" altLang="en-US" sz="1800">
                <a:latin typeface="Franklin Gothic Book" panose="020B05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Non-academic health centers</a:t>
            </a:r>
          </a:p>
          <a:p>
            <a:pPr marL="490538" lvl="2" eaLnBrk="1" hangingPunct="1">
              <a:spcBef>
                <a:spcPct val="0"/>
              </a:spcBef>
            </a:pPr>
            <a:r>
              <a:rPr lang="en-US" altLang="en-US" sz="1800">
                <a:latin typeface="Franklin Gothic Book" panose="020B05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Community hospitals</a:t>
            </a:r>
          </a:p>
          <a:p>
            <a:pPr marL="490538" lvl="2" eaLnBrk="1" hangingPunct="1">
              <a:spcBef>
                <a:spcPct val="0"/>
              </a:spcBef>
            </a:pPr>
            <a:r>
              <a:rPr lang="en-US" altLang="en-US" sz="1800">
                <a:latin typeface="Franklin Gothic Book" panose="020B05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Rural hospitals</a:t>
            </a:r>
            <a:endParaRPr lang="en-US" altLang="en-US" sz="1800">
              <a:solidFill>
                <a:srgbClr val="616363"/>
              </a:solidFill>
              <a:latin typeface="Franklin Gothic Medium" panose="020B0603020102020204" pitchFamily="34" charset="0"/>
              <a:ea typeface="ＭＳ Ｐゴシック" panose="020B0600070205080204" pitchFamily="34" charset="-128"/>
              <a:cs typeface="Franklin Gothic Book" panose="020B0503020102020204" pitchFamily="34" charset="0"/>
            </a:endParaRPr>
          </a:p>
        </p:txBody>
      </p:sp>
      <p:pic>
        <p:nvPicPr>
          <p:cNvPr id="36867" name="Content Placeholder 2">
            <a:extLst>
              <a:ext uri="{FF2B5EF4-FFF2-40B4-BE49-F238E27FC236}">
                <a16:creationId xmlns:a16="http://schemas.microsoft.com/office/drawing/2014/main" id="{1872DF6B-433D-79D3-BE5C-F81479C0A8F5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10"/>
          <a:stretch>
            <a:fillRect/>
          </a:stretch>
        </p:blipFill>
        <p:spPr>
          <a:xfrm>
            <a:off x="5114925" y="1581150"/>
            <a:ext cx="3343275" cy="2576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000"/>
                  </a:srgbClr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EB8A582-02CD-16B4-8FDE-65A4BE38BCBD}"/>
              </a:ext>
            </a:extLst>
          </p:cNvPr>
          <p:cNvSpPr/>
          <p:nvPr/>
        </p:nvSpPr>
        <p:spPr>
          <a:xfrm>
            <a:off x="5447310" y="2343150"/>
            <a:ext cx="3352800" cy="1905000"/>
          </a:xfrm>
          <a:prstGeom prst="ellipse">
            <a:avLst/>
          </a:prstGeom>
          <a:solidFill>
            <a:schemeClr val="accent1">
              <a:lumMod val="5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94" name="Title 1">
            <a:extLst>
              <a:ext uri="{FF2B5EF4-FFF2-40B4-BE49-F238E27FC236}">
                <a16:creationId xmlns:a16="http://schemas.microsoft.com/office/drawing/2014/main" id="{7AE360E4-CEB0-706B-8F6A-CD5EE183E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rgbClr val="616363"/>
                </a:solidFill>
                <a:latin typeface="Franklin Gothic Medium" panose="020B0603020102020204" pitchFamily="34" charset="0"/>
                <a:ea typeface="+mj-ea"/>
                <a:cs typeface="+mj-cs"/>
              </a:rPr>
              <a:t>Inpatient Clinical Specialist</a:t>
            </a:r>
          </a:p>
        </p:txBody>
      </p:sp>
      <p:sp>
        <p:nvSpPr>
          <p:cNvPr id="38917" name="Content Placeholder 2">
            <a:extLst>
              <a:ext uri="{FF2B5EF4-FFF2-40B4-BE49-F238E27FC236}">
                <a16:creationId xmlns:a16="http://schemas.microsoft.com/office/drawing/2014/main" id="{407F901E-8699-688B-6767-71753CB1FCF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971550"/>
            <a:ext cx="6629400" cy="3717925"/>
          </a:xfrm>
        </p:spPr>
        <p:txBody>
          <a:bodyPr lIns="91440" rIns="91440"/>
          <a:lstStyle/>
          <a:p>
            <a:pPr marL="90488" eaLnBrk="1" hangingPunct="1">
              <a:spcBef>
                <a:spcPct val="0"/>
              </a:spcBef>
            </a:pPr>
            <a:r>
              <a:rPr lang="en-US" altLang="en-US" sz="2200">
                <a:latin typeface="Franklin Gothic Book" panose="020B05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Participate in medical team rounding</a:t>
            </a:r>
          </a:p>
          <a:p>
            <a:pPr marL="90488" eaLnBrk="1" hangingPunct="1">
              <a:spcBef>
                <a:spcPct val="0"/>
              </a:spcBef>
            </a:pPr>
            <a:r>
              <a:rPr lang="en-US" altLang="en-US" sz="2200">
                <a:latin typeface="Franklin Gothic Book" panose="020B05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Directly involved in patient medication decisions</a:t>
            </a:r>
          </a:p>
          <a:p>
            <a:pPr marL="90488" eaLnBrk="1" hangingPunct="1">
              <a:spcBef>
                <a:spcPct val="0"/>
              </a:spcBef>
            </a:pPr>
            <a:r>
              <a:rPr lang="en-US" altLang="en-US" sz="2200">
                <a:latin typeface="Franklin Gothic Book" panose="020B05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Specialty expertise in many practice areas:</a:t>
            </a:r>
          </a:p>
          <a:p>
            <a:pPr marL="503238" lvl="1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800">
                <a:latin typeface="Franklin Gothic Book" panose="020B05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Cardiology</a:t>
            </a:r>
          </a:p>
          <a:p>
            <a:pPr marL="503238" lvl="1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800">
                <a:latin typeface="Franklin Gothic Book" panose="020B05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Critical Care</a:t>
            </a:r>
          </a:p>
          <a:p>
            <a:pPr marL="503238" lvl="1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800">
                <a:latin typeface="Franklin Gothic Book" panose="020B05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Emergency Medicine</a:t>
            </a:r>
          </a:p>
          <a:p>
            <a:pPr marL="503238" lvl="1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800">
                <a:latin typeface="Franklin Gothic Book" panose="020B05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Pediatrics</a:t>
            </a:r>
          </a:p>
          <a:p>
            <a:pPr marL="503238" lvl="1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800">
                <a:latin typeface="Franklin Gothic Book" panose="020B05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Oncology</a:t>
            </a:r>
          </a:p>
          <a:p>
            <a:pPr marL="503238" lvl="1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800">
                <a:latin typeface="Franklin Gothic Book" panose="020B05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Infectious disease</a:t>
            </a:r>
          </a:p>
          <a:p>
            <a:pPr marL="503238" lvl="1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800">
                <a:latin typeface="Franklin Gothic Book" panose="020B05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Psychiatric</a:t>
            </a:r>
          </a:p>
          <a:p>
            <a:pPr marL="503238" lvl="1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800">
                <a:latin typeface="Franklin Gothic Book" panose="020B05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...</a:t>
            </a:r>
          </a:p>
        </p:txBody>
      </p:sp>
      <p:sp>
        <p:nvSpPr>
          <p:cNvPr id="38918" name="Content Placeholder 1">
            <a:extLst>
              <a:ext uri="{FF2B5EF4-FFF2-40B4-BE49-F238E27FC236}">
                <a16:creationId xmlns:a16="http://schemas.microsoft.com/office/drawing/2014/main" id="{4EECE4F9-43A1-482C-9CB5-E173F44DB35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38800" y="2647950"/>
            <a:ext cx="2970213" cy="1295400"/>
          </a:xfrm>
        </p:spPr>
        <p:txBody>
          <a:bodyPr/>
          <a:lstStyle/>
          <a:p>
            <a:pPr marL="69850" indent="0" algn="ctr">
              <a:buFont typeface="Wingdings 3" pitchFamily="2" charset="2"/>
              <a:buNone/>
            </a:pPr>
            <a:r>
              <a:rPr lang="en-US" altLang="en-US" b="1">
                <a:solidFill>
                  <a:schemeClr val="tx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  <a:hlinkClick r:id="rId3"/>
              </a:rPr>
              <a:t>Click here to hear from infectious disease pharmacist, Lucas Schulz, PharmD, BCIPD</a:t>
            </a:r>
            <a:endParaRPr lang="en-US" altLang="en-US" b="1">
              <a:solidFill>
                <a:schemeClr val="tx1"/>
              </a:solidFill>
              <a:latin typeface="Franklin Gothic Book" panose="020B0503020102020204" pitchFamily="34" charset="0"/>
              <a:ea typeface="ＭＳ Ｐゴシック" panose="020B0600070205080204" pitchFamily="34" charset="-128"/>
              <a:cs typeface="Franklin Gothic Book" panose="020B05030201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Content Placeholder 2">
            <a:extLst>
              <a:ext uri="{FF2B5EF4-FFF2-40B4-BE49-F238E27FC236}">
                <a16:creationId xmlns:a16="http://schemas.microsoft.com/office/drawing/2014/main" id="{9482558F-463E-1DF1-9D45-5F4BB84D3DF4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955675"/>
            <a:ext cx="3509963" cy="3511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5001"/>
                  </a:srgbClr>
                </a:solidFill>
              </a14:hiddenFill>
            </a:ext>
          </a:extLst>
        </p:spPr>
      </p:pic>
      <p:sp>
        <p:nvSpPr>
          <p:cNvPr id="8194" name="Title 1">
            <a:extLst>
              <a:ext uri="{FF2B5EF4-FFF2-40B4-BE49-F238E27FC236}">
                <a16:creationId xmlns:a16="http://schemas.microsoft.com/office/drawing/2014/main" id="{26EEB1CC-3E47-0BA5-9971-C1D2CD377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rgbClr val="616363"/>
                </a:solidFill>
                <a:latin typeface="Franklin Gothic Medium" panose="020B0603020102020204" pitchFamily="34" charset="0"/>
                <a:ea typeface="+mj-ea"/>
                <a:cs typeface="+mj-cs"/>
              </a:rPr>
              <a:t>Ambulatory Care Clinical Specialist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0F43A421-CA49-CA93-E102-20AFF8FB8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971550"/>
            <a:ext cx="6629400" cy="3717925"/>
          </a:xfrm>
        </p:spPr>
        <p:txBody>
          <a:bodyPr lIns="91440" rIns="91440"/>
          <a:lstStyle/>
          <a:p>
            <a:pPr marL="91440" eaLnBrk="1" hangingPunct="1">
              <a:spcBef>
                <a:spcPts val="0"/>
              </a:spcBef>
              <a:buFont typeface="Wingdings 3" charset="2"/>
              <a:buChar char=""/>
              <a:defRPr/>
            </a:pPr>
            <a:r>
              <a:rPr lang="en-US" altLang="en-US" dirty="0">
                <a:latin typeface="Franklin Gothic Book" charset="0"/>
                <a:ea typeface="ＭＳ Ｐゴシック" charset="-128"/>
                <a:cs typeface="Franklin Gothic Book" charset="0"/>
              </a:rPr>
              <a:t>Advanced clinical authority </a:t>
            </a:r>
          </a:p>
          <a:p>
            <a:pPr marL="491490" lvl="1" eaLnBrk="1" hangingPunct="1">
              <a:spcBef>
                <a:spcPts val="0"/>
              </a:spcBef>
              <a:buFont typeface="Wingdings 3" charset="2"/>
              <a:buChar char=""/>
              <a:defRPr/>
            </a:pPr>
            <a:r>
              <a:rPr lang="en-US" altLang="en-US" dirty="0">
                <a:latin typeface="Franklin Gothic Book" charset="0"/>
                <a:ea typeface="ＭＳ Ｐゴシック" charset="-128"/>
                <a:cs typeface="Franklin Gothic Book" charset="0"/>
              </a:rPr>
              <a:t>Collaborative Practice Agreement</a:t>
            </a:r>
          </a:p>
          <a:p>
            <a:pPr marL="491490" lvl="1" eaLnBrk="1" hangingPunct="1">
              <a:spcBef>
                <a:spcPts val="0"/>
              </a:spcBef>
              <a:buFont typeface="Wingdings 3" charset="2"/>
              <a:buChar char=""/>
              <a:defRPr/>
            </a:pPr>
            <a:r>
              <a:rPr lang="en-US" altLang="en-US" dirty="0">
                <a:latin typeface="Franklin Gothic Book" charset="0"/>
                <a:ea typeface="ＭＳ Ｐゴシック" charset="-128"/>
                <a:cs typeface="Franklin Gothic Book" charset="0"/>
              </a:rPr>
              <a:t>Broad Scope of Practice (ex. Veterans Affairs)</a:t>
            </a:r>
          </a:p>
          <a:p>
            <a:pPr marL="91440" eaLnBrk="1" hangingPunct="1">
              <a:spcBef>
                <a:spcPts val="0"/>
              </a:spcBef>
              <a:buFont typeface="Wingdings 3" charset="2"/>
              <a:buChar char=""/>
              <a:defRPr/>
            </a:pPr>
            <a:r>
              <a:rPr lang="en-US" altLang="en-US" dirty="0">
                <a:latin typeface="Franklin Gothic Book" charset="0"/>
                <a:ea typeface="ＭＳ Ｐゴシック" charset="-128"/>
                <a:cs typeface="Franklin Gothic Book" charset="0"/>
              </a:rPr>
              <a:t>One-on-one patient counseling</a:t>
            </a:r>
          </a:p>
          <a:p>
            <a:pPr marL="91440" eaLnBrk="1" hangingPunct="1">
              <a:spcBef>
                <a:spcPts val="0"/>
              </a:spcBef>
              <a:buFont typeface="Wingdings 3" charset="2"/>
              <a:buChar char=""/>
              <a:defRPr/>
            </a:pPr>
            <a:r>
              <a:rPr lang="en-US" altLang="en-US" dirty="0">
                <a:latin typeface="Franklin Gothic Book" charset="0"/>
                <a:ea typeface="ＭＳ Ｐゴシック" charset="-128"/>
                <a:cs typeface="Franklin Gothic Book" charset="0"/>
              </a:rPr>
              <a:t>Primary care or specialty care practice</a:t>
            </a:r>
          </a:p>
          <a:p>
            <a:pPr marL="504190" lvl="1" indent="-285750" eaLnBrk="1" hangingPunct="1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altLang="en-US" dirty="0">
                <a:latin typeface="Franklin Gothic Book" charset="0"/>
                <a:ea typeface="ＭＳ Ｐゴシック" charset="-128"/>
                <a:cs typeface="Franklin Gothic Book" charset="0"/>
              </a:rPr>
              <a:t>Hypertension</a:t>
            </a:r>
          </a:p>
          <a:p>
            <a:pPr marL="504190" lvl="1" indent="-285750" eaLnBrk="1" hangingPunct="1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altLang="en-US" dirty="0">
                <a:latin typeface="Franklin Gothic Book" charset="0"/>
                <a:ea typeface="ＭＳ Ｐゴシック" charset="-128"/>
                <a:cs typeface="Franklin Gothic Book" charset="0"/>
              </a:rPr>
              <a:t>Diabetes</a:t>
            </a:r>
          </a:p>
          <a:p>
            <a:pPr marL="504190" lvl="1" indent="-285750" eaLnBrk="1" hangingPunct="1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altLang="en-US" dirty="0">
                <a:latin typeface="Franklin Gothic Book" charset="0"/>
                <a:ea typeface="ＭＳ Ｐゴシック" charset="-128"/>
                <a:cs typeface="Franklin Gothic Book" charset="0"/>
              </a:rPr>
              <a:t>Heart failure</a:t>
            </a:r>
          </a:p>
          <a:p>
            <a:pPr marL="504190" lvl="1" indent="-285750" eaLnBrk="1" hangingPunct="1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altLang="en-US" dirty="0">
                <a:latin typeface="Franklin Gothic Book" charset="0"/>
                <a:ea typeface="ＭＳ Ｐゴシック" charset="-128"/>
                <a:cs typeface="Franklin Gothic Book" charset="0"/>
              </a:rPr>
              <a:t>Asthma</a:t>
            </a:r>
          </a:p>
          <a:p>
            <a:pPr marL="504190" lvl="1" indent="-285750" eaLnBrk="1" hangingPunct="1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altLang="en-US" dirty="0">
                <a:latin typeface="Franklin Gothic Book" charset="0"/>
                <a:ea typeface="ＭＳ Ｐゴシック" charset="-128"/>
                <a:cs typeface="Franklin Gothic Book" charset="0"/>
              </a:rPr>
              <a:t>Pain management</a:t>
            </a:r>
          </a:p>
          <a:p>
            <a:pPr marL="504190" lvl="1" indent="-285750" eaLnBrk="1" hangingPunct="1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altLang="en-US" dirty="0">
                <a:latin typeface="Franklin Gothic Book" charset="0"/>
                <a:ea typeface="ＭＳ Ｐゴシック" charset="-128"/>
                <a:cs typeface="Franklin Gothic Book" charset="0"/>
              </a:rPr>
              <a:t>...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81B21DFE-4DA8-24C7-053D-5D7622E8B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rgbClr val="616363"/>
                </a:solidFill>
                <a:latin typeface="Franklin Gothic Medium" panose="020B0603020102020204" pitchFamily="34" charset="0"/>
                <a:ea typeface="+mj-ea"/>
                <a:cs typeface="+mj-cs"/>
              </a:rPr>
              <a:t>Pharmaceutical Industry</a:t>
            </a:r>
          </a:p>
        </p:txBody>
      </p:sp>
      <p:sp>
        <p:nvSpPr>
          <p:cNvPr id="43010" name="Content Placeholder 2">
            <a:extLst>
              <a:ext uri="{FF2B5EF4-FFF2-40B4-BE49-F238E27FC236}">
                <a16:creationId xmlns:a16="http://schemas.microsoft.com/office/drawing/2014/main" id="{7E35D353-5224-19E5-C325-5811A0D0104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971550"/>
            <a:ext cx="6629400" cy="2590800"/>
          </a:xfrm>
        </p:spPr>
        <p:txBody>
          <a:bodyPr lIns="91440" rIns="91440"/>
          <a:lstStyle/>
          <a:p>
            <a:pPr marL="90488" eaLnBrk="1" hangingPunct="1">
              <a:spcBef>
                <a:spcPct val="0"/>
              </a:spcBef>
            </a:pPr>
            <a:r>
              <a:rPr lang="en-US" altLang="en-US">
                <a:latin typeface="Franklin Gothic Book" panose="020B05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Typically do not work directly with patients</a:t>
            </a:r>
          </a:p>
          <a:p>
            <a:pPr marL="90488" eaLnBrk="1" hangingPunct="1">
              <a:spcBef>
                <a:spcPct val="0"/>
              </a:spcBef>
            </a:pPr>
            <a:r>
              <a:rPr lang="en-US" altLang="en-US">
                <a:latin typeface="Franklin Gothic Book" panose="020B05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Involved in drug development and pharmacy business</a:t>
            </a:r>
          </a:p>
          <a:p>
            <a:pPr marL="90488" eaLnBrk="1" hangingPunct="1">
              <a:spcBef>
                <a:spcPct val="0"/>
              </a:spcBef>
            </a:pPr>
            <a:r>
              <a:rPr lang="en-US" altLang="en-US">
                <a:latin typeface="Franklin Gothic Book" panose="020B05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Various positions</a:t>
            </a:r>
          </a:p>
          <a:p>
            <a:pPr marL="503238" lvl="1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>
                <a:latin typeface="Franklin Gothic Book" panose="020B05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Medical Science Liaison</a:t>
            </a:r>
          </a:p>
          <a:p>
            <a:pPr marL="503238" lvl="1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>
                <a:latin typeface="Franklin Gothic Book" panose="020B05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Medical Affairs</a:t>
            </a:r>
          </a:p>
          <a:p>
            <a:pPr marL="503238" lvl="1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>
                <a:latin typeface="Franklin Gothic Book" panose="020B05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Research</a:t>
            </a:r>
          </a:p>
          <a:p>
            <a:pPr marL="503238" lvl="1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>
                <a:latin typeface="Franklin Gothic Book" panose="020B05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Manufacturing</a:t>
            </a:r>
          </a:p>
          <a:p>
            <a:pPr marL="503238" lvl="1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>
                <a:latin typeface="Franklin Gothic Book" panose="020B05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Regulation</a:t>
            </a:r>
          </a:p>
          <a:p>
            <a:pPr marL="503238" lvl="1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>
                <a:latin typeface="Franklin Gothic Book" panose="020B05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...</a:t>
            </a:r>
          </a:p>
        </p:txBody>
      </p:sp>
      <p:pic>
        <p:nvPicPr>
          <p:cNvPr id="43011" name="Picture 3">
            <a:extLst>
              <a:ext uri="{FF2B5EF4-FFF2-40B4-BE49-F238E27FC236}">
                <a16:creationId xmlns:a16="http://schemas.microsoft.com/office/drawing/2014/main" id="{A3A87A0D-CEDD-D3EC-5641-6949057EC2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550" y="1903413"/>
            <a:ext cx="15113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8086D7-2ADA-DD47-2153-613D8954FB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" r="-1"/>
          <a:stretch/>
        </p:blipFill>
        <p:spPr>
          <a:xfrm>
            <a:off x="3091381" y="3167100"/>
            <a:ext cx="3276600" cy="612830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  <p:pic>
        <p:nvPicPr>
          <p:cNvPr id="43013" name="Picture 5">
            <a:extLst>
              <a:ext uri="{FF2B5EF4-FFF2-40B4-BE49-F238E27FC236}">
                <a16:creationId xmlns:a16="http://schemas.microsoft.com/office/drawing/2014/main" id="{81CDA1C2-504E-1364-BBD8-B9B3059897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779838"/>
            <a:ext cx="182880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6">
            <a:extLst>
              <a:ext uri="{FF2B5EF4-FFF2-40B4-BE49-F238E27FC236}">
                <a16:creationId xmlns:a16="http://schemas.microsoft.com/office/drawing/2014/main" id="{E380E9BC-AC11-0BD5-44DC-49BFE7BE75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819150"/>
            <a:ext cx="13970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8D93729F-3E2A-B401-8AE2-B36AAE60F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rgbClr val="616363"/>
                </a:solidFill>
                <a:latin typeface="Franklin Gothic Medium" panose="020B0603020102020204" pitchFamily="34" charset="0"/>
                <a:ea typeface="+mj-ea"/>
                <a:cs typeface="+mj-cs"/>
              </a:rPr>
              <a:t>Academic Pharmacy</a:t>
            </a:r>
          </a:p>
        </p:txBody>
      </p:sp>
      <p:sp>
        <p:nvSpPr>
          <p:cNvPr id="45058" name="Content Placeholder 2">
            <a:extLst>
              <a:ext uri="{FF2B5EF4-FFF2-40B4-BE49-F238E27FC236}">
                <a16:creationId xmlns:a16="http://schemas.microsoft.com/office/drawing/2014/main" id="{4541BCCF-7989-A205-F150-57BE554E24E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971550"/>
            <a:ext cx="5029200" cy="2971800"/>
          </a:xfrm>
        </p:spPr>
        <p:txBody>
          <a:bodyPr lIns="91440" rIns="91440"/>
          <a:lstStyle/>
          <a:p>
            <a:pPr marL="90488" eaLnBrk="1" hangingPunct="1">
              <a:spcBef>
                <a:spcPct val="0"/>
              </a:spcBef>
            </a:pPr>
            <a:r>
              <a:rPr lang="en-US" altLang="en-US">
                <a:latin typeface="Franklin Gothic Book" panose="020B05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Teaching responsibilities</a:t>
            </a:r>
          </a:p>
          <a:p>
            <a:pPr marL="90488" eaLnBrk="1" hangingPunct="1">
              <a:spcBef>
                <a:spcPct val="0"/>
              </a:spcBef>
            </a:pPr>
            <a:r>
              <a:rPr lang="en-US" altLang="en-US">
                <a:latin typeface="Franklin Gothic Book" panose="020B05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Research opportunities</a:t>
            </a:r>
          </a:p>
          <a:p>
            <a:pPr marL="90488" eaLnBrk="1" hangingPunct="1">
              <a:spcBef>
                <a:spcPct val="0"/>
              </a:spcBef>
            </a:pPr>
            <a:r>
              <a:rPr lang="en-US" altLang="en-US">
                <a:latin typeface="Franklin Gothic Book" panose="020B05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Possible careers:</a:t>
            </a:r>
          </a:p>
          <a:p>
            <a:pPr marL="503238" lvl="1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>
                <a:latin typeface="Franklin Gothic Book" panose="020B05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Professor</a:t>
            </a:r>
          </a:p>
          <a:p>
            <a:pPr marL="503238" lvl="1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>
                <a:latin typeface="Franklin Gothic Book" panose="020B05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Administrator/Associate Dean</a:t>
            </a:r>
          </a:p>
          <a:p>
            <a:pPr marL="503238" lvl="1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>
                <a:latin typeface="Franklin Gothic Book" panose="020B05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Dean</a:t>
            </a:r>
          </a:p>
          <a:p>
            <a:pPr marL="90488" eaLnBrk="1" hangingPunct="1">
              <a:spcBef>
                <a:spcPct val="0"/>
              </a:spcBef>
            </a:pPr>
            <a:r>
              <a:rPr lang="en-US" altLang="en-US">
                <a:latin typeface="Franklin Gothic Book" panose="020B05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Provision of pharmacy education:</a:t>
            </a:r>
          </a:p>
          <a:p>
            <a:pPr marL="503238" lvl="1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>
                <a:latin typeface="Franklin Gothic Book" panose="020B05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Student pharmacists</a:t>
            </a:r>
          </a:p>
          <a:p>
            <a:pPr marL="503238" lvl="1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>
                <a:latin typeface="Franklin Gothic Book" panose="020B05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Other health professional students (nursing, medical doctors, etc.)</a:t>
            </a:r>
          </a:p>
          <a:p>
            <a:pPr marL="503238" lvl="1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>
                <a:latin typeface="Franklin Gothic Book" panose="020B05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Technicians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BF4A3F-35BD-0840-B5DB-ACC2DC8D5F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776" y="157771"/>
            <a:ext cx="1943100" cy="13844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39A037-4455-EAFB-1B47-5B60440745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126" y="1662988"/>
            <a:ext cx="2489200" cy="13983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00CE1A-1606-F40E-0FAF-4272300C246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20000"/>
          <a:stretch/>
        </p:blipFill>
        <p:spPr>
          <a:xfrm>
            <a:off x="6415229" y="3182091"/>
            <a:ext cx="2609647" cy="13655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BBACE2-C775-561F-74C7-0A9C7D9554BD}"/>
              </a:ext>
            </a:extLst>
          </p:cNvPr>
          <p:cNvSpPr txBox="1"/>
          <p:nvPr/>
        </p:nvSpPr>
        <p:spPr>
          <a:xfrm>
            <a:off x="5519738" y="587375"/>
            <a:ext cx="154305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400">
                <a:solidFill>
                  <a:schemeClr val="accent1">
                    <a:lumMod val="50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Medical College of Wisconsin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AC8C85-D4A2-7C53-9DBC-514FCB03C74B}"/>
              </a:ext>
            </a:extLst>
          </p:cNvPr>
          <p:cNvSpPr txBox="1"/>
          <p:nvPr/>
        </p:nvSpPr>
        <p:spPr>
          <a:xfrm>
            <a:off x="7481888" y="2174875"/>
            <a:ext cx="154305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400">
                <a:solidFill>
                  <a:schemeClr val="accent1">
                    <a:lumMod val="50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Concordia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4AC2A0-7DC4-D5ED-9B30-998758E4ADCF}"/>
              </a:ext>
            </a:extLst>
          </p:cNvPr>
          <p:cNvSpPr txBox="1"/>
          <p:nvPr/>
        </p:nvSpPr>
        <p:spPr>
          <a:xfrm>
            <a:off x="4572000" y="3635375"/>
            <a:ext cx="1760538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University of Wisconsin-Madison</a:t>
            </a: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4A07C9BE-5B6B-3AED-4980-AAE9F3193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5425"/>
            <a:ext cx="7772400" cy="8572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rgbClr val="616363"/>
                </a:solidFill>
                <a:latin typeface="Franklin Gothic Medium" panose="020B0603020102020204" pitchFamily="34" charset="0"/>
                <a:ea typeface="+mj-ea"/>
                <a:cs typeface="+mj-cs"/>
              </a:rPr>
              <a:t>Other Pharmacy Career options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0434CE27-89DB-8C56-CEAB-DFBE18E1C50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082675"/>
            <a:ext cx="8001000" cy="2971799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40" rIns="91440" numCol="2"/>
          <a:lstStyle/>
          <a:p>
            <a:pPr marL="161290" indent="-342900" eaLnBrk="1" hangingPunct="1">
              <a:spcBef>
                <a:spcPts val="0"/>
              </a:spcBef>
              <a:buFont typeface="Wingdings" charset="2"/>
              <a:buChar char="§"/>
              <a:defRPr/>
            </a:pPr>
            <a:r>
              <a:rPr lang="en-US" altLang="en-US" sz="2400" dirty="0">
                <a:latin typeface="Franklin Gothic Book" charset="0"/>
                <a:ea typeface="ＭＳ Ｐゴシック" charset="-128"/>
                <a:cs typeface="Franklin Gothic Book" charset="0"/>
              </a:rPr>
              <a:t>Managed Care</a:t>
            </a:r>
          </a:p>
          <a:p>
            <a:pPr marL="161290" indent="-342900" eaLnBrk="1" hangingPunct="1">
              <a:spcBef>
                <a:spcPts val="0"/>
              </a:spcBef>
              <a:buFont typeface="Wingdings" charset="2"/>
              <a:buChar char="§"/>
              <a:defRPr/>
            </a:pPr>
            <a:r>
              <a:rPr lang="en-US" altLang="en-US" sz="2400" dirty="0">
                <a:latin typeface="Franklin Gothic Book" charset="0"/>
                <a:ea typeface="ＭＳ Ｐゴシック" charset="-128"/>
                <a:cs typeface="Franklin Gothic Book" charset="0"/>
              </a:rPr>
              <a:t>Informatics</a:t>
            </a:r>
          </a:p>
          <a:p>
            <a:pPr marL="161290" indent="-342900" eaLnBrk="1" hangingPunct="1">
              <a:spcBef>
                <a:spcPts val="0"/>
              </a:spcBef>
              <a:buFont typeface="Wingdings" charset="2"/>
              <a:buChar char="§"/>
              <a:defRPr/>
            </a:pPr>
            <a:r>
              <a:rPr lang="en-US" altLang="en-US" sz="2400" dirty="0">
                <a:latin typeface="Franklin Gothic Book" charset="0"/>
                <a:ea typeface="ＭＳ Ｐゴシック" charset="-128"/>
                <a:cs typeface="Franklin Gothic Book" charset="0"/>
              </a:rPr>
              <a:t>Nuclear Pharmacy</a:t>
            </a:r>
          </a:p>
          <a:p>
            <a:pPr marL="161290" indent="-342900" eaLnBrk="1" hangingPunct="1">
              <a:spcBef>
                <a:spcPts val="0"/>
              </a:spcBef>
              <a:buFont typeface="Wingdings" charset="2"/>
              <a:buChar char="§"/>
              <a:defRPr/>
            </a:pPr>
            <a:r>
              <a:rPr lang="en-US" altLang="en-US" sz="2400" dirty="0">
                <a:latin typeface="Franklin Gothic Book" charset="0"/>
                <a:ea typeface="ＭＳ Ｐゴシック" charset="-128"/>
                <a:cs typeface="Franklin Gothic Book" charset="0"/>
              </a:rPr>
              <a:t>Specialty Pharmacy</a:t>
            </a:r>
          </a:p>
          <a:p>
            <a:pPr marL="161290" indent="-342900" eaLnBrk="1" hangingPunct="1">
              <a:spcBef>
                <a:spcPts val="0"/>
              </a:spcBef>
              <a:buFont typeface="Wingdings" charset="2"/>
              <a:buChar char="§"/>
              <a:defRPr/>
            </a:pPr>
            <a:r>
              <a:rPr lang="en-US" altLang="en-US" sz="2400" dirty="0">
                <a:latin typeface="Franklin Gothic Book" charset="0"/>
                <a:ea typeface="ＭＳ Ｐゴシック" charset="-128"/>
                <a:cs typeface="Franklin Gothic Book" charset="0"/>
              </a:rPr>
              <a:t>Veterinary Pharmacy</a:t>
            </a:r>
          </a:p>
          <a:p>
            <a:pPr marL="161290" indent="-342900" eaLnBrk="1" hangingPunct="1">
              <a:spcBef>
                <a:spcPts val="0"/>
              </a:spcBef>
              <a:buFont typeface="Wingdings" charset="2"/>
              <a:buChar char="§"/>
              <a:defRPr/>
            </a:pPr>
            <a:r>
              <a:rPr lang="en-US" altLang="en-US" sz="2400" dirty="0">
                <a:latin typeface="Franklin Gothic Book" charset="0"/>
                <a:ea typeface="ＭＳ Ｐゴシック" charset="-128"/>
                <a:cs typeface="Franklin Gothic Book" charset="0"/>
              </a:rPr>
              <a:t>Pharmacogenomics</a:t>
            </a:r>
          </a:p>
          <a:p>
            <a:pPr marL="161290" indent="-342900" eaLnBrk="1" hangingPunct="1">
              <a:spcBef>
                <a:spcPts val="0"/>
              </a:spcBef>
              <a:buFont typeface="Wingdings" charset="2"/>
              <a:buChar char="§"/>
              <a:defRPr/>
            </a:pPr>
            <a:r>
              <a:rPr lang="en-US" altLang="en-US" sz="2400" dirty="0">
                <a:latin typeface="Franklin Gothic Book" charset="0"/>
                <a:ea typeface="ＭＳ Ｐゴシック" charset="-128"/>
                <a:cs typeface="Franklin Gothic Book" charset="0"/>
              </a:rPr>
              <a:t>Long-term Care</a:t>
            </a:r>
          </a:p>
          <a:p>
            <a:pPr marL="161290" indent="-342900" eaLnBrk="1" hangingPunct="1">
              <a:spcBef>
                <a:spcPts val="0"/>
              </a:spcBef>
              <a:buFont typeface="Wingdings" charset="2"/>
              <a:buChar char="§"/>
              <a:defRPr/>
            </a:pPr>
            <a:r>
              <a:rPr lang="en-US" altLang="en-US" sz="2400" dirty="0">
                <a:latin typeface="Franklin Gothic Book" charset="0"/>
                <a:ea typeface="ＭＳ Ｐゴシック" charset="-128"/>
                <a:cs typeface="Franklin Gothic Book" charset="0"/>
              </a:rPr>
              <a:t>Consultant Pharmacy</a:t>
            </a:r>
          </a:p>
          <a:p>
            <a:pPr marL="161290" indent="-342900" eaLnBrk="1" hangingPunct="1">
              <a:spcBef>
                <a:spcPts val="0"/>
              </a:spcBef>
              <a:buFont typeface="Wingdings" charset="2"/>
              <a:buChar char="§"/>
              <a:defRPr/>
            </a:pPr>
            <a:r>
              <a:rPr lang="en-US" altLang="en-US" sz="2400" dirty="0">
                <a:latin typeface="Franklin Gothic Book" charset="0"/>
                <a:ea typeface="ＭＳ Ｐゴシック" charset="-128"/>
                <a:cs typeface="Franklin Gothic Book" charset="0"/>
              </a:rPr>
              <a:t>Population Health</a:t>
            </a:r>
          </a:p>
          <a:p>
            <a:pPr marL="161290" indent="-342900" eaLnBrk="1" hangingPunct="1">
              <a:spcBef>
                <a:spcPts val="0"/>
              </a:spcBef>
              <a:buFont typeface="Wingdings" charset="2"/>
              <a:buChar char="§"/>
              <a:defRPr/>
            </a:pPr>
            <a:r>
              <a:rPr lang="en-US" altLang="en-US" sz="2400" dirty="0">
                <a:latin typeface="Franklin Gothic Book" charset="0"/>
                <a:ea typeface="ＭＳ Ｐゴシック" charset="-128"/>
                <a:cs typeface="Franklin Gothic Book" charset="0"/>
              </a:rPr>
              <a:t>Public Health</a:t>
            </a:r>
          </a:p>
          <a:p>
            <a:pPr marL="161290" indent="-342900" eaLnBrk="1" hangingPunct="1">
              <a:spcBef>
                <a:spcPts val="0"/>
              </a:spcBef>
              <a:buFont typeface="Wingdings" charset="2"/>
              <a:buChar char="§"/>
              <a:defRPr/>
            </a:pPr>
            <a:r>
              <a:rPr lang="en-US" altLang="en-US" sz="2400" dirty="0">
                <a:latin typeface="Franklin Gothic Book" charset="0"/>
                <a:ea typeface="ＭＳ Ｐゴシック" charset="-128"/>
                <a:cs typeface="Franklin Gothic Book" charset="0"/>
              </a:rPr>
              <a:t>Government</a:t>
            </a:r>
          </a:p>
          <a:p>
            <a:pPr marL="161290" indent="-342900" eaLnBrk="1" hangingPunct="1">
              <a:spcBef>
                <a:spcPts val="0"/>
              </a:spcBef>
              <a:buFont typeface="Wingdings" charset="2"/>
              <a:buChar char="§"/>
              <a:defRPr/>
            </a:pPr>
            <a:r>
              <a:rPr lang="en-US" altLang="en-US" sz="2400" dirty="0">
                <a:latin typeface="Franklin Gothic Book" charset="0"/>
                <a:ea typeface="ＭＳ Ｐゴシック" charset="-128"/>
                <a:cs typeface="Franklin Gothic Book" charset="0"/>
              </a:rPr>
              <a:t>Non-Profits</a:t>
            </a:r>
          </a:p>
          <a:p>
            <a:pPr marL="161290" indent="-342900" eaLnBrk="1" hangingPunct="1">
              <a:spcBef>
                <a:spcPts val="0"/>
              </a:spcBef>
              <a:buFont typeface="Wingdings" charset="2"/>
              <a:buChar char="§"/>
              <a:defRPr/>
            </a:pPr>
            <a:r>
              <a:rPr lang="en-US" altLang="en-US" sz="2400" dirty="0">
                <a:latin typeface="Franklin Gothic Book" charset="0"/>
                <a:ea typeface="ＭＳ Ｐゴシック" charset="-128"/>
                <a:cs typeface="Franklin Gothic Book" charset="0"/>
              </a:rPr>
              <a:t>And more!</a:t>
            </a:r>
          </a:p>
          <a:p>
            <a:pPr marL="91440" eaLnBrk="1" hangingPunct="1">
              <a:spcBef>
                <a:spcPts val="0"/>
              </a:spcBef>
              <a:buFont typeface="Wingdings 3" charset="2"/>
              <a:buChar char=""/>
              <a:defRPr/>
            </a:pPr>
            <a:endParaRPr lang="en-US" altLang="en-US" sz="1800" dirty="0">
              <a:latin typeface="Franklin Gothic Book" charset="0"/>
              <a:ea typeface="ＭＳ Ｐゴシック" charset="-128"/>
              <a:cs typeface="Franklin Gothic Book" charset="0"/>
            </a:endParaRPr>
          </a:p>
        </p:txBody>
      </p:sp>
      <p:pic>
        <p:nvPicPr>
          <p:cNvPr id="47107" name="Picture 1">
            <a:extLst>
              <a:ext uri="{FF2B5EF4-FFF2-40B4-BE49-F238E27FC236}">
                <a16:creationId xmlns:a16="http://schemas.microsoft.com/office/drawing/2014/main" id="{C4357FA5-3285-0A8B-75F4-0A40059BEE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25" y="2952750"/>
            <a:ext cx="16668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triped Right Arrow 3">
            <a:extLst>
              <a:ext uri="{FF2B5EF4-FFF2-40B4-BE49-F238E27FC236}">
                <a16:creationId xmlns:a16="http://schemas.microsoft.com/office/drawing/2014/main" id="{1A395C81-7000-AFC2-06DF-5013F040BF72}"/>
              </a:ext>
            </a:extLst>
          </p:cNvPr>
          <p:cNvSpPr/>
          <p:nvPr/>
        </p:nvSpPr>
        <p:spPr>
          <a:xfrm rot="683405">
            <a:off x="6481096" y="3084545"/>
            <a:ext cx="1057777" cy="410827"/>
          </a:xfrm>
          <a:prstGeom prst="stripedRightArrow">
            <a:avLst>
              <a:gd name="adj1" fmla="val 34093"/>
              <a:gd name="adj2" fmla="val 106941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111" name="TextBox 4">
            <a:extLst>
              <a:ext uri="{FF2B5EF4-FFF2-40B4-BE49-F238E27FC236}">
                <a16:creationId xmlns:a16="http://schemas.microsoft.com/office/drawing/2014/main" id="{776B42E4-FD9A-5DE0-9D77-A2B821686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9038" y="2708275"/>
            <a:ext cx="15430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800" b="1">
                <a:solidFill>
                  <a:schemeClr val="bg1"/>
                </a:solidFill>
              </a:rPr>
              <a:t>100+ PHARMACY CAREERS!</a:t>
            </a: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75360BF3-F35A-917F-3D0F-5C07B468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5425"/>
            <a:ext cx="7772400" cy="8572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rgbClr val="616363"/>
                </a:solidFill>
                <a:latin typeface="Franklin Gothic Medium" panose="020B0603020102020204" pitchFamily="34" charset="0"/>
                <a:ea typeface="+mj-ea"/>
                <a:cs typeface="+mj-cs"/>
              </a:rPr>
              <a:t>Important qualities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19713F23-53CE-F542-6F93-401267264B8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7808" y="1276350"/>
            <a:ext cx="8001000" cy="2798099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40" rIns="91440" numCol="2"/>
          <a:lstStyle/>
          <a:p>
            <a:pPr marL="161290" indent="-342900" eaLnBrk="1" hangingPunct="1">
              <a:spcBef>
                <a:spcPts val="0"/>
              </a:spcBef>
              <a:buFont typeface="Wingdings" charset="2"/>
              <a:buChar char="§"/>
              <a:defRPr/>
            </a:pPr>
            <a:r>
              <a:rPr lang="en-US" altLang="en-US" sz="2800" dirty="0">
                <a:latin typeface="Franklin Gothic Book" charset="0"/>
                <a:ea typeface="ＭＳ Ｐゴシック" charset="-128"/>
                <a:cs typeface="Franklin Gothic Book" charset="0"/>
              </a:rPr>
              <a:t>Detail oriented</a:t>
            </a:r>
          </a:p>
          <a:p>
            <a:pPr marL="161290" indent="-342900" eaLnBrk="1" hangingPunct="1">
              <a:spcBef>
                <a:spcPts val="0"/>
              </a:spcBef>
              <a:buFont typeface="Wingdings" charset="2"/>
              <a:buChar char="§"/>
              <a:defRPr/>
            </a:pPr>
            <a:r>
              <a:rPr lang="en-US" altLang="en-US" sz="2800" dirty="0">
                <a:latin typeface="Franklin Gothic Book" charset="0"/>
                <a:ea typeface="ＭＳ Ｐゴシック" charset="-128"/>
                <a:cs typeface="Franklin Gothic Book" charset="0"/>
              </a:rPr>
              <a:t>Analytical skills</a:t>
            </a:r>
          </a:p>
          <a:p>
            <a:pPr marL="161290" indent="-342900" eaLnBrk="1" hangingPunct="1">
              <a:spcBef>
                <a:spcPts val="0"/>
              </a:spcBef>
              <a:buFont typeface="Wingdings" charset="2"/>
              <a:buChar char="§"/>
              <a:defRPr/>
            </a:pPr>
            <a:r>
              <a:rPr lang="en-US" altLang="en-US" sz="2800" dirty="0">
                <a:latin typeface="Franklin Gothic Book" charset="0"/>
                <a:ea typeface="ＭＳ Ｐゴシック" charset="-128"/>
                <a:cs typeface="Franklin Gothic Book" charset="0"/>
              </a:rPr>
              <a:t>Communication skills</a:t>
            </a:r>
          </a:p>
          <a:p>
            <a:pPr marL="161290" indent="-342900" eaLnBrk="1" hangingPunct="1">
              <a:spcBef>
                <a:spcPts val="0"/>
              </a:spcBef>
              <a:buFont typeface="Wingdings" charset="2"/>
              <a:buChar char="§"/>
              <a:defRPr/>
            </a:pPr>
            <a:r>
              <a:rPr lang="en-US" altLang="en-US" sz="2800" dirty="0">
                <a:latin typeface="Franklin Gothic Book" charset="0"/>
                <a:ea typeface="ＭＳ Ｐゴシック" charset="-128"/>
                <a:cs typeface="Franklin Gothic Book" charset="0"/>
              </a:rPr>
              <a:t>Compassion</a:t>
            </a:r>
          </a:p>
          <a:p>
            <a:pPr marL="161290" indent="-342900" eaLnBrk="1" hangingPunct="1">
              <a:spcBef>
                <a:spcPts val="0"/>
              </a:spcBef>
              <a:buFont typeface="Wingdings" charset="2"/>
              <a:buChar char="§"/>
              <a:defRPr/>
            </a:pPr>
            <a:r>
              <a:rPr lang="en-US" altLang="en-US" sz="2800" dirty="0">
                <a:latin typeface="Franklin Gothic Book" charset="0"/>
                <a:ea typeface="ＭＳ Ｐゴシック" charset="-128"/>
                <a:cs typeface="Franklin Gothic Book" charset="0"/>
              </a:rPr>
              <a:t>Interpersonal skills</a:t>
            </a:r>
          </a:p>
          <a:p>
            <a:pPr marL="161290" indent="-342900" eaLnBrk="1" hangingPunct="1">
              <a:spcBef>
                <a:spcPts val="0"/>
              </a:spcBef>
              <a:buFont typeface="Wingdings" charset="2"/>
              <a:buChar char="§"/>
              <a:defRPr/>
            </a:pPr>
            <a:endParaRPr lang="en-US" altLang="en-US" sz="2800" dirty="0">
              <a:latin typeface="Franklin Gothic Book" charset="0"/>
              <a:ea typeface="ＭＳ Ｐゴシック" charset="-128"/>
              <a:cs typeface="Franklin Gothic Book" charset="0"/>
            </a:endParaRPr>
          </a:p>
          <a:p>
            <a:pPr marL="161290" indent="-342900" eaLnBrk="1" hangingPunct="1">
              <a:spcBef>
                <a:spcPts val="0"/>
              </a:spcBef>
              <a:buFont typeface="Wingdings" charset="2"/>
              <a:buChar char="§"/>
              <a:defRPr/>
            </a:pPr>
            <a:r>
              <a:rPr lang="en-US" altLang="en-US" sz="2800" dirty="0">
                <a:latin typeface="Franklin Gothic Book" charset="0"/>
                <a:ea typeface="ＭＳ Ｐゴシック" charset="-128"/>
                <a:cs typeface="Franklin Gothic Book" charset="0"/>
              </a:rPr>
              <a:t>Leadership Skills</a:t>
            </a:r>
            <a:endParaRPr lang="en-US" altLang="en-US" dirty="0">
              <a:latin typeface="Franklin Gothic Book" charset="0"/>
              <a:ea typeface="ＭＳ Ｐゴシック" charset="-128"/>
              <a:cs typeface="Franklin Gothic Book" charset="0"/>
            </a:endParaRPr>
          </a:p>
          <a:p>
            <a:pPr marL="161290" indent="-342900" eaLnBrk="1" hangingPunct="1">
              <a:spcBef>
                <a:spcPts val="0"/>
              </a:spcBef>
              <a:buFont typeface="Wingdings" charset="2"/>
              <a:buChar char="§"/>
              <a:defRPr/>
            </a:pPr>
            <a:r>
              <a:rPr lang="en-US" altLang="en-US" sz="2800" dirty="0">
                <a:latin typeface="Franklin Gothic Book" charset="0"/>
                <a:ea typeface="ＭＳ Ｐゴシック" charset="-128"/>
                <a:cs typeface="Franklin Gothic Book" charset="0"/>
              </a:rPr>
              <a:t>Lifelong learning</a:t>
            </a: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60F64DA0-3267-5623-8351-BA0913A3D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rgbClr val="616363"/>
                </a:solidFill>
                <a:latin typeface="Franklin Gothic Medium" panose="020B0603020102020204" pitchFamily="34" charset="0"/>
                <a:ea typeface="+mj-ea"/>
                <a:cs typeface="+mj-cs"/>
              </a:rPr>
              <a:t>Pharmacy Degrees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35408B7D-0CCC-CC24-1327-D75FB02AC12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69125" y="993115"/>
          <a:ext cx="8382000" cy="3160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627086-2F52-2F9C-EF4B-DBCC1BF4DE3D}"/>
              </a:ext>
            </a:extLst>
          </p:cNvPr>
          <p:cNvSpPr txBox="1"/>
          <p:nvPr/>
        </p:nvSpPr>
        <p:spPr>
          <a:xfrm>
            <a:off x="533400" y="76200"/>
            <a:ext cx="8229600" cy="5016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latin typeface="Arial" charset="0"/>
                <a:ea typeface="ＭＳ Ｐゴシック" charset="-128"/>
              </a:rPr>
              <a:t>*DELETE THIS SLIDE*</a:t>
            </a:r>
            <a:endParaRPr lang="en-US" dirty="0">
              <a:latin typeface="Arial" charset="0"/>
              <a:ea typeface="ＭＳ Ｐゴシック" charset="-128"/>
            </a:endParaRPr>
          </a:p>
          <a:p>
            <a:pPr>
              <a:defRPr/>
            </a:pPr>
            <a:r>
              <a:rPr lang="en-US" dirty="0">
                <a:latin typeface="Arial" charset="0"/>
                <a:ea typeface="ＭＳ Ｐゴシック" charset="-128"/>
              </a:rPr>
              <a:t>This PowerPoint is compiled of general information about pharmacy, pharmacists, and pharmacy careers. This general outline is to support you in presenting a comprehensive presentation to middle/high school students about the pharmacy profession.</a:t>
            </a:r>
          </a:p>
          <a:p>
            <a:pPr>
              <a:defRPr/>
            </a:pPr>
            <a:endParaRPr lang="en-US" dirty="0">
              <a:latin typeface="Arial" charset="0"/>
              <a:ea typeface="ＭＳ Ｐゴシック" charset="-128"/>
            </a:endParaRPr>
          </a:p>
          <a:p>
            <a:pPr>
              <a:defRPr/>
            </a:pPr>
            <a:r>
              <a:rPr lang="en-US" dirty="0">
                <a:latin typeface="Arial" charset="0"/>
                <a:ea typeface="ＭＳ Ｐゴシック" charset="-128"/>
              </a:rPr>
              <a:t>Please feel free to edit, delete, remove, and customize the contents of this presentation.</a:t>
            </a:r>
          </a:p>
          <a:p>
            <a:pPr>
              <a:defRPr/>
            </a:pPr>
            <a:endParaRPr lang="en-US" dirty="0">
              <a:latin typeface="Arial" charset="0"/>
              <a:ea typeface="ＭＳ Ｐゴシック" charset="-128"/>
            </a:endParaRPr>
          </a:p>
          <a:p>
            <a:pPr>
              <a:defRPr/>
            </a:pPr>
            <a:r>
              <a:rPr lang="en-US" dirty="0">
                <a:latin typeface="Arial" charset="0"/>
                <a:ea typeface="ＭＳ Ｐゴシック" charset="-128"/>
              </a:rPr>
              <a:t>Content: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 dirty="0">
                <a:latin typeface="Arial" charset="0"/>
                <a:ea typeface="ＭＳ Ｐゴシック" charset="-128"/>
              </a:rPr>
              <a:t>General pharmacy overview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 dirty="0">
                <a:latin typeface="Arial" charset="0"/>
                <a:ea typeface="ＭＳ Ｐゴシック" charset="-128"/>
              </a:rPr>
              <a:t>Potential pharmacy careers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 dirty="0">
                <a:latin typeface="Arial" charset="0"/>
                <a:ea typeface="ＭＳ Ｐゴシック" charset="-128"/>
              </a:rPr>
              <a:t>Qualities of a pharmacist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 dirty="0">
                <a:latin typeface="Arial" charset="0"/>
                <a:ea typeface="ＭＳ Ｐゴシック" charset="-128"/>
              </a:rPr>
              <a:t>Path to PharmD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 dirty="0">
                <a:latin typeface="Arial" charset="0"/>
                <a:ea typeface="ＭＳ Ｐゴシック" charset="-128"/>
              </a:rPr>
              <a:t>Pharmacy Student testimonials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 dirty="0">
                <a:latin typeface="Arial" charset="0"/>
                <a:ea typeface="ＭＳ Ｐゴシック" charset="-128"/>
              </a:rPr>
              <a:t>Slides 25-29 are related to pharmacy technicians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 dirty="0">
                <a:latin typeface="Arial" charset="0"/>
                <a:ea typeface="ＭＳ Ｐゴシック" charset="-128"/>
              </a:rPr>
              <a:t>Slides 31-36 are an interactive activity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7CAC1C22-C01B-704B-AD25-8E3D85CB5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rgbClr val="616363"/>
                </a:solidFill>
                <a:latin typeface="Franklin Gothic Medium" panose="020B0603020102020204" pitchFamily="34" charset="0"/>
                <a:ea typeface="+mj-ea"/>
                <a:cs typeface="+mj-cs"/>
              </a:rPr>
              <a:t>Path to PharmD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1A20898A-8BC4-E386-A0CE-41312AF0A31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52400" y="1200150"/>
          <a:ext cx="88392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>
            <a:extLst>
              <a:ext uri="{FF2B5EF4-FFF2-40B4-BE49-F238E27FC236}">
                <a16:creationId xmlns:a16="http://schemas.microsoft.com/office/drawing/2014/main" id="{9C4C3C42-00A6-5E40-7F7D-5C4F0ADC90C9}"/>
              </a:ext>
            </a:extLst>
          </p:cNvPr>
          <p:cNvSpPr/>
          <p:nvPr/>
        </p:nvSpPr>
        <p:spPr>
          <a:xfrm>
            <a:off x="685800" y="1082675"/>
            <a:ext cx="3886200" cy="42862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274" name="Content Placeholder 2">
            <a:extLst>
              <a:ext uri="{FF2B5EF4-FFF2-40B4-BE49-F238E27FC236}">
                <a16:creationId xmlns:a16="http://schemas.microsoft.com/office/drawing/2014/main" id="{BC30931E-9131-7113-EADE-3766AF3BE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082675"/>
            <a:ext cx="7772400" cy="1066800"/>
          </a:xfrm>
        </p:spPr>
        <p:txBody>
          <a:bodyPr lIns="91440" rIns="91440"/>
          <a:lstStyle/>
          <a:p>
            <a:pPr marL="69850" indent="0" eaLnBrk="1" hangingPunct="1">
              <a:buFont typeface="Wingdings 3" pitchFamily="2" charset="2"/>
              <a:buNone/>
            </a:pPr>
            <a:r>
              <a:rPr lang="en-US" altLang="en-US"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Pre-Pharmacy Study (2-4 years)</a:t>
            </a:r>
          </a:p>
          <a:p>
            <a:pPr lvl="1" eaLnBrk="1" hangingPunct="1">
              <a:spcBef>
                <a:spcPts val="1200"/>
              </a:spcBef>
            </a:pPr>
            <a:r>
              <a:rPr lang="en-US" altLang="en-US">
                <a:solidFill>
                  <a:srgbClr val="616363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Prerequisites for admission to PharmD programs may vary by school</a:t>
            </a:r>
          </a:p>
          <a:p>
            <a:pPr lvl="3" eaLnBrk="1" hangingPunct="1"/>
            <a:endParaRPr lang="en-US" altLang="en-US">
              <a:solidFill>
                <a:srgbClr val="616363"/>
              </a:solidFill>
              <a:latin typeface="Franklin Gothic Medium" panose="020B0603020102020204" pitchFamily="34" charset="0"/>
              <a:ea typeface="ＭＳ Ｐゴシック" panose="020B0600070205080204" pitchFamily="34" charset="-128"/>
              <a:cs typeface="Franklin Gothic Book" panose="020B0503020102020204" pitchFamily="34" charset="0"/>
            </a:endParaRPr>
          </a:p>
        </p:txBody>
      </p:sp>
      <p:sp>
        <p:nvSpPr>
          <p:cNvPr id="8194" name="Title 1">
            <a:extLst>
              <a:ext uri="{FF2B5EF4-FFF2-40B4-BE49-F238E27FC236}">
                <a16:creationId xmlns:a16="http://schemas.microsoft.com/office/drawing/2014/main" id="{BE3B4EBC-77D5-909C-9C0D-B1C7B2BBE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rgbClr val="616363"/>
                </a:solidFill>
                <a:latin typeface="Franklin Gothic Medium" panose="020B0603020102020204" pitchFamily="34" charset="0"/>
                <a:ea typeface="+mj-ea"/>
                <a:cs typeface="+mj-cs"/>
              </a:rPr>
              <a:t>Path to PharmD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34EC5B8-62C6-562B-B9D9-8FB42D61EA37}"/>
              </a:ext>
            </a:extLst>
          </p:cNvPr>
          <p:cNvSpPr txBox="1">
            <a:spLocks/>
          </p:cNvSpPr>
          <p:nvPr/>
        </p:nvSpPr>
        <p:spPr bwMode="auto">
          <a:xfrm>
            <a:off x="685800" y="1809750"/>
            <a:ext cx="7772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numCol="2"/>
          <a:lstStyle>
            <a:lvl1pPr marL="342900" indent="-27305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charset="2"/>
              <a:buChar char=""/>
              <a:defRPr sz="2000" kern="1200">
                <a:solidFill>
                  <a:srgbClr val="6A6A6A"/>
                </a:solidFill>
                <a:latin typeface="Franklin Gothic Book"/>
                <a:ea typeface="ＭＳ Ｐゴシック" charset="0"/>
                <a:cs typeface="Franklin Gothic Book"/>
              </a:defRPr>
            </a:lvl1pPr>
            <a:lvl2pPr marL="742950" indent="-27305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charset="2"/>
              <a:buChar char=""/>
              <a:defRPr sz="1600" kern="1200">
                <a:solidFill>
                  <a:srgbClr val="6A6A6A"/>
                </a:solidFill>
                <a:latin typeface="Franklin Gothic Book"/>
                <a:ea typeface="ＭＳ Ｐゴシック" charset="0"/>
                <a:cs typeface="Franklin Gothic Book"/>
              </a:defRPr>
            </a:lvl2pPr>
            <a:lvl3pPr marL="1143000" indent="-27305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charset="2"/>
              <a:buChar char=""/>
              <a:defRPr sz="1400" kern="1200">
                <a:solidFill>
                  <a:srgbClr val="6A6A6A"/>
                </a:solidFill>
                <a:latin typeface="Franklin Gothic Book"/>
                <a:ea typeface="ＭＳ Ｐゴシック" charset="0"/>
                <a:cs typeface="Franklin Gothic Book"/>
              </a:defRPr>
            </a:lvl3pPr>
            <a:lvl4pPr marL="1600200" indent="-27305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charset="2"/>
              <a:buChar char=""/>
              <a:defRPr sz="1400" kern="1200">
                <a:solidFill>
                  <a:srgbClr val="6A6A6A"/>
                </a:solidFill>
                <a:latin typeface="Franklin Gothic Book"/>
                <a:ea typeface="ＭＳ Ｐゴシック" charset="0"/>
                <a:cs typeface="Franklin Gothic Book"/>
              </a:defRPr>
            </a:lvl4pPr>
            <a:lvl5pPr marL="2057400" indent="-27305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charset="2"/>
              <a:buChar char=""/>
              <a:defRPr sz="1400" kern="1200">
                <a:solidFill>
                  <a:srgbClr val="6A6A6A"/>
                </a:solidFill>
                <a:latin typeface="Franklin Gothic Book"/>
                <a:ea typeface="ＭＳ Ｐゴシック" charset="0"/>
                <a:cs typeface="Franklin Gothic Book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eaLnBrk="1" hangingPunct="1">
              <a:defRPr/>
            </a:pPr>
            <a:r>
              <a:rPr lang="en-US" altLang="en-US" dirty="0">
                <a:solidFill>
                  <a:srgbClr val="616363"/>
                </a:solidFill>
                <a:latin typeface="Franklin Gothic Medium" charset="0"/>
                <a:ea typeface="ＭＳ Ｐゴシック" charset="-128"/>
                <a:cs typeface="Franklin Gothic Book" charset="0"/>
              </a:rPr>
              <a:t>Generally:</a:t>
            </a:r>
          </a:p>
          <a:p>
            <a:pPr lvl="2" eaLnBrk="1" hangingPunct="1">
              <a:spcBef>
                <a:spcPts val="0"/>
              </a:spcBef>
              <a:buFont typeface="Wingdings" charset="2"/>
              <a:buChar char="§"/>
              <a:defRPr/>
            </a:pPr>
            <a:r>
              <a:rPr lang="en-US" altLang="en-US" dirty="0">
                <a:solidFill>
                  <a:srgbClr val="616363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General chemistry and biology</a:t>
            </a:r>
          </a:p>
          <a:p>
            <a:pPr lvl="2" eaLnBrk="1" hangingPunct="1">
              <a:spcBef>
                <a:spcPts val="0"/>
              </a:spcBef>
              <a:buFont typeface="Wingdings" charset="2"/>
              <a:buChar char="§"/>
              <a:defRPr/>
            </a:pPr>
            <a:r>
              <a:rPr lang="en-US" altLang="en-US" dirty="0">
                <a:solidFill>
                  <a:srgbClr val="616363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Organic chemistry</a:t>
            </a:r>
          </a:p>
          <a:p>
            <a:pPr lvl="2" eaLnBrk="1" hangingPunct="1">
              <a:spcBef>
                <a:spcPts val="0"/>
              </a:spcBef>
              <a:buFont typeface="Wingdings" charset="2"/>
              <a:buChar char="§"/>
              <a:defRPr/>
            </a:pPr>
            <a:r>
              <a:rPr lang="en-US" altLang="en-US" dirty="0">
                <a:solidFill>
                  <a:srgbClr val="616363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Human anatomy and physiology</a:t>
            </a:r>
          </a:p>
          <a:p>
            <a:pPr lvl="2" eaLnBrk="1" hangingPunct="1">
              <a:spcBef>
                <a:spcPts val="0"/>
              </a:spcBef>
              <a:buFont typeface="Wingdings" charset="2"/>
              <a:buChar char="§"/>
              <a:defRPr/>
            </a:pPr>
            <a:r>
              <a:rPr lang="en-US" altLang="en-US" dirty="0">
                <a:solidFill>
                  <a:srgbClr val="616363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Biochemistry</a:t>
            </a:r>
          </a:p>
          <a:p>
            <a:pPr lvl="2" eaLnBrk="1" hangingPunct="1">
              <a:spcBef>
                <a:spcPts val="0"/>
              </a:spcBef>
              <a:buFont typeface="Wingdings" charset="2"/>
              <a:buChar char="§"/>
              <a:defRPr/>
            </a:pPr>
            <a:r>
              <a:rPr lang="en-US" altLang="en-US" dirty="0">
                <a:solidFill>
                  <a:srgbClr val="616363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Physics</a:t>
            </a:r>
          </a:p>
          <a:p>
            <a:pPr lvl="2" eaLnBrk="1" hangingPunct="1">
              <a:spcBef>
                <a:spcPts val="0"/>
              </a:spcBef>
              <a:buFont typeface="Wingdings" charset="2"/>
              <a:buChar char="§"/>
              <a:defRPr/>
            </a:pPr>
            <a:r>
              <a:rPr lang="en-US" altLang="en-US" dirty="0">
                <a:solidFill>
                  <a:srgbClr val="616363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Microbiology</a:t>
            </a:r>
          </a:p>
          <a:p>
            <a:pPr lvl="2" eaLnBrk="1" hangingPunct="1">
              <a:spcBef>
                <a:spcPts val="0"/>
              </a:spcBef>
              <a:buFont typeface="Wingdings" charset="2"/>
              <a:buChar char="§"/>
              <a:defRPr/>
            </a:pPr>
            <a:r>
              <a:rPr lang="en-US" altLang="en-US" dirty="0">
                <a:solidFill>
                  <a:srgbClr val="616363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Calculus</a:t>
            </a:r>
          </a:p>
          <a:p>
            <a:pPr lvl="2" eaLnBrk="1" hangingPunct="1">
              <a:spcBef>
                <a:spcPts val="0"/>
              </a:spcBef>
              <a:buFont typeface="Wingdings" charset="2"/>
              <a:buChar char="§"/>
              <a:defRPr/>
            </a:pPr>
            <a:r>
              <a:rPr lang="en-US" altLang="en-US" dirty="0">
                <a:solidFill>
                  <a:srgbClr val="616363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Statistics</a:t>
            </a:r>
          </a:p>
          <a:p>
            <a:pPr lvl="2" eaLnBrk="1" hangingPunct="1">
              <a:spcBef>
                <a:spcPts val="0"/>
              </a:spcBef>
              <a:buFont typeface="Wingdings" charset="2"/>
              <a:buChar char="§"/>
              <a:defRPr/>
            </a:pPr>
            <a:r>
              <a:rPr lang="en-US" altLang="en-US" dirty="0">
                <a:solidFill>
                  <a:srgbClr val="616363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English composition</a:t>
            </a:r>
          </a:p>
          <a:p>
            <a:pPr lvl="2" eaLnBrk="1" hangingPunct="1">
              <a:spcBef>
                <a:spcPts val="0"/>
              </a:spcBef>
              <a:buFont typeface="Wingdings" charset="2"/>
              <a:buChar char="§"/>
              <a:defRPr/>
            </a:pPr>
            <a:endParaRPr lang="en-US" altLang="en-US" dirty="0">
              <a:solidFill>
                <a:srgbClr val="616363"/>
              </a:solidFill>
              <a:latin typeface="Franklin Gothic Medium" charset="0"/>
              <a:ea typeface="ＭＳ Ｐゴシック" charset="-128"/>
              <a:cs typeface="Franklin Gothic Book" charset="0"/>
            </a:endParaRPr>
          </a:p>
          <a:p>
            <a:pPr lvl="2" eaLnBrk="1" hangingPunct="1">
              <a:spcBef>
                <a:spcPts val="0"/>
              </a:spcBef>
              <a:buFont typeface="Wingdings" charset="2"/>
              <a:buChar char="§"/>
              <a:defRPr/>
            </a:pPr>
            <a:endParaRPr lang="en-US" altLang="en-US" dirty="0">
              <a:solidFill>
                <a:srgbClr val="616363"/>
              </a:solidFill>
              <a:latin typeface="Franklin Gothic Medium" charset="0"/>
              <a:ea typeface="ＭＳ Ｐゴシック" charset="-128"/>
              <a:cs typeface="Franklin Gothic Book" charset="0"/>
            </a:endParaRPr>
          </a:p>
          <a:p>
            <a:pPr lvl="2" eaLnBrk="1" hangingPunct="1">
              <a:spcBef>
                <a:spcPts val="0"/>
              </a:spcBef>
              <a:buFont typeface="Wingdings" charset="2"/>
              <a:buChar char="§"/>
              <a:defRPr/>
            </a:pPr>
            <a:r>
              <a:rPr lang="en-US" altLang="en-US" dirty="0">
                <a:solidFill>
                  <a:srgbClr val="616363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Public speaking</a:t>
            </a:r>
          </a:p>
          <a:p>
            <a:pPr lvl="2" eaLnBrk="1" hangingPunct="1">
              <a:spcBef>
                <a:spcPts val="0"/>
              </a:spcBef>
              <a:buFont typeface="Wingdings" charset="2"/>
              <a:buChar char="§"/>
              <a:defRPr/>
            </a:pPr>
            <a:r>
              <a:rPr lang="en-US" altLang="en-US" dirty="0">
                <a:solidFill>
                  <a:srgbClr val="616363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Ethics or philosophy</a:t>
            </a:r>
          </a:p>
          <a:p>
            <a:pPr lvl="2" eaLnBrk="1" hangingPunct="1">
              <a:spcBef>
                <a:spcPts val="0"/>
              </a:spcBef>
              <a:buFont typeface="Wingdings" charset="2"/>
              <a:buChar char="§"/>
              <a:defRPr/>
            </a:pPr>
            <a:r>
              <a:rPr lang="en-US" altLang="en-US" dirty="0">
                <a:solidFill>
                  <a:srgbClr val="616363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Humanities</a:t>
            </a:r>
          </a:p>
          <a:p>
            <a:pPr lvl="2" eaLnBrk="1" hangingPunct="1">
              <a:spcBef>
                <a:spcPts val="0"/>
              </a:spcBef>
              <a:buFont typeface="Wingdings" charset="2"/>
              <a:buChar char="§"/>
              <a:defRPr/>
            </a:pPr>
            <a:r>
              <a:rPr lang="en-US" altLang="en-US" dirty="0">
                <a:solidFill>
                  <a:srgbClr val="616363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Behavioral and social science</a:t>
            </a:r>
          </a:p>
          <a:p>
            <a:pPr lvl="2" eaLnBrk="1" hangingPunct="1">
              <a:spcBef>
                <a:spcPts val="0"/>
              </a:spcBef>
              <a:buFont typeface="Wingdings" charset="2"/>
              <a:buChar char="§"/>
              <a:defRPr/>
            </a:pPr>
            <a:r>
              <a:rPr lang="en-US" altLang="en-US" dirty="0">
                <a:solidFill>
                  <a:srgbClr val="616363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Economics </a:t>
            </a:r>
          </a:p>
          <a:p>
            <a:pPr lvl="3" eaLnBrk="1" hangingPunct="1">
              <a:defRPr/>
            </a:pPr>
            <a:endParaRPr lang="en-US" altLang="en-US" dirty="0">
              <a:solidFill>
                <a:srgbClr val="616363"/>
              </a:solidFill>
              <a:latin typeface="Franklin Gothic Medium" charset="0"/>
              <a:ea typeface="ＭＳ Ｐゴシック" charset="-128"/>
              <a:cs typeface="Franklin Gothic Book" charset="0"/>
            </a:endParaRP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>
            <a:extLst>
              <a:ext uri="{FF2B5EF4-FFF2-40B4-BE49-F238E27FC236}">
                <a16:creationId xmlns:a16="http://schemas.microsoft.com/office/drawing/2014/main" id="{B79D853A-2CA5-DD68-744A-235E9AB6B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28950"/>
            <a:ext cx="241300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evel 1">
            <a:extLst>
              <a:ext uri="{FF2B5EF4-FFF2-40B4-BE49-F238E27FC236}">
                <a16:creationId xmlns:a16="http://schemas.microsoft.com/office/drawing/2014/main" id="{96E7E1D3-39CC-FD08-5ABA-B2D456FE513D}"/>
              </a:ext>
            </a:extLst>
          </p:cNvPr>
          <p:cNvSpPr/>
          <p:nvPr/>
        </p:nvSpPr>
        <p:spPr>
          <a:xfrm>
            <a:off x="685800" y="1082675"/>
            <a:ext cx="3886200" cy="42862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323" name="Content Placeholder 2">
            <a:extLst>
              <a:ext uri="{FF2B5EF4-FFF2-40B4-BE49-F238E27FC236}">
                <a16:creationId xmlns:a16="http://schemas.microsoft.com/office/drawing/2014/main" id="{28D94F2F-3467-1CAC-4162-3409D3E00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63625"/>
            <a:ext cx="7772400" cy="3927475"/>
          </a:xfrm>
        </p:spPr>
        <p:txBody>
          <a:bodyPr lIns="91440" rIns="91440"/>
          <a:lstStyle/>
          <a:p>
            <a:pPr marL="69850" indent="0" eaLnBrk="1" hangingPunct="1">
              <a:buFont typeface="Wingdings 3" pitchFamily="2" charset="2"/>
              <a:buNone/>
            </a:pPr>
            <a:r>
              <a:rPr lang="en-US" altLang="en-US"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PharmD Program (3-4 years)</a:t>
            </a:r>
          </a:p>
          <a:p>
            <a:pPr lvl="1" eaLnBrk="1" hangingPunct="1">
              <a:spcBef>
                <a:spcPts val="1200"/>
              </a:spcBef>
            </a:pPr>
            <a:r>
              <a:rPr lang="en-US" altLang="en-US">
                <a:solidFill>
                  <a:srgbClr val="616363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Foundational coursework in pharmaceutical, biomedical, clinical, and social science approach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>
                <a:solidFill>
                  <a:srgbClr val="616363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Various lengths and structures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en-US">
                <a:solidFill>
                  <a:srgbClr val="616363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3 year PharmD: year-round professional curriculum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en-US">
                <a:solidFill>
                  <a:srgbClr val="616363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4 year PharmD: typical academic structure with winter and summer breaks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>
                <a:solidFill>
                  <a:srgbClr val="616363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Application and Admission Requirements (Typical)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en-US">
                <a:solidFill>
                  <a:srgbClr val="616363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PharmCAS application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en-US">
                <a:solidFill>
                  <a:srgbClr val="616363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Letter(s) of recommendation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en-US">
                <a:solidFill>
                  <a:srgbClr val="616363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College transcripts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en-US">
                <a:solidFill>
                  <a:srgbClr val="616363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Admission interview</a:t>
            </a:r>
          </a:p>
        </p:txBody>
      </p:sp>
      <p:sp>
        <p:nvSpPr>
          <p:cNvPr id="8194" name="Title 1">
            <a:extLst>
              <a:ext uri="{FF2B5EF4-FFF2-40B4-BE49-F238E27FC236}">
                <a16:creationId xmlns:a16="http://schemas.microsoft.com/office/drawing/2014/main" id="{05080CB9-5FDA-5136-918A-F5C8950D2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rgbClr val="616363"/>
                </a:solidFill>
                <a:latin typeface="Franklin Gothic Medium" panose="020B0603020102020204" pitchFamily="34" charset="0"/>
                <a:ea typeface="+mj-ea"/>
                <a:cs typeface="+mj-cs"/>
              </a:rPr>
              <a:t>Path to PharmD</a:t>
            </a: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>
            <a:extLst>
              <a:ext uri="{FF2B5EF4-FFF2-40B4-BE49-F238E27FC236}">
                <a16:creationId xmlns:a16="http://schemas.microsoft.com/office/drawing/2014/main" id="{5E20A950-F725-91FC-0BA6-FDD1C74DDE06}"/>
              </a:ext>
            </a:extLst>
          </p:cNvPr>
          <p:cNvSpPr/>
          <p:nvPr/>
        </p:nvSpPr>
        <p:spPr>
          <a:xfrm>
            <a:off x="685800" y="1082675"/>
            <a:ext cx="3886200" cy="42862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370" name="Content Placeholder 2">
            <a:extLst>
              <a:ext uri="{FF2B5EF4-FFF2-40B4-BE49-F238E27FC236}">
                <a16:creationId xmlns:a16="http://schemas.microsoft.com/office/drawing/2014/main" id="{D4FFA46F-00BF-8081-9665-CFDC343F1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082675"/>
            <a:ext cx="7772400" cy="3927475"/>
          </a:xfrm>
        </p:spPr>
        <p:txBody>
          <a:bodyPr lIns="91440" rIns="91440"/>
          <a:lstStyle/>
          <a:p>
            <a:pPr marL="69850" indent="0" eaLnBrk="1" hangingPunct="1">
              <a:buFont typeface="Wingdings 3" pitchFamily="2" charset="2"/>
              <a:buNone/>
            </a:pPr>
            <a:r>
              <a:rPr lang="en-US" altLang="en-US"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Licensure</a:t>
            </a:r>
          </a:p>
          <a:p>
            <a:pPr lvl="1" eaLnBrk="1" hangingPunct="1">
              <a:spcBef>
                <a:spcPts val="1200"/>
              </a:spcBef>
            </a:pPr>
            <a:r>
              <a:rPr lang="en-US" altLang="en-US" sz="2000">
                <a:solidFill>
                  <a:srgbClr val="616363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North American Pharmacist Licensure Examination (NAPLEX)</a:t>
            </a:r>
          </a:p>
          <a:p>
            <a:pPr lvl="2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800">
                <a:solidFill>
                  <a:srgbClr val="616363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Pharmacists must pass the NAPLEX to practice as a pharmacist in the United States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000">
                <a:solidFill>
                  <a:srgbClr val="616363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Additional State Specific Licensure Requirements</a:t>
            </a:r>
          </a:p>
          <a:p>
            <a:pPr lvl="2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800">
                <a:solidFill>
                  <a:srgbClr val="616363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Multistate Pharmacy Jurisprudence Examination (MPJE)</a:t>
            </a:r>
          </a:p>
          <a:p>
            <a:pPr lvl="3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800">
                <a:solidFill>
                  <a:srgbClr val="616363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Assess knowledge and application of pharmacy specific laws and regulations</a:t>
            </a:r>
          </a:p>
          <a:p>
            <a:pPr lvl="3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800">
                <a:solidFill>
                  <a:srgbClr val="616363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48 boards of pharmacy enforce passing for licensure (including Wisconsin)</a:t>
            </a:r>
          </a:p>
        </p:txBody>
      </p:sp>
      <p:sp>
        <p:nvSpPr>
          <p:cNvPr id="8194" name="Title 1">
            <a:extLst>
              <a:ext uri="{FF2B5EF4-FFF2-40B4-BE49-F238E27FC236}">
                <a16:creationId xmlns:a16="http://schemas.microsoft.com/office/drawing/2014/main" id="{C0523BA3-E4C8-AA9B-2DE1-390F7DDD3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rgbClr val="616363"/>
                </a:solidFill>
                <a:latin typeface="Franklin Gothic Medium" panose="020B0603020102020204" pitchFamily="34" charset="0"/>
                <a:ea typeface="+mj-ea"/>
                <a:cs typeface="+mj-cs"/>
              </a:rPr>
              <a:t>Path to PharmD</a:t>
            </a:r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90C16E78-95F3-4D95-ABC9-0CAE6B7E1EB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90796" y="647946"/>
          <a:ext cx="7772400" cy="3794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194" name="Title 1">
            <a:extLst>
              <a:ext uri="{FF2B5EF4-FFF2-40B4-BE49-F238E27FC236}">
                <a16:creationId xmlns:a16="http://schemas.microsoft.com/office/drawing/2014/main" id="{E4AC4BA5-A4D0-C11F-DFDD-29A6AD78E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rgbClr val="616363"/>
                </a:solidFill>
                <a:latin typeface="Franklin Gothic Medium" panose="020B0603020102020204" pitchFamily="34" charset="0"/>
                <a:ea typeface="+mj-ea"/>
                <a:cs typeface="+mj-cs"/>
              </a:rPr>
              <a:t>Path to PharmD</a:t>
            </a:r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3C231F3F-B6D1-EE35-07A4-88CF2FDCA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47750"/>
            <a:ext cx="6867525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dirty="0">
                <a:solidFill>
                  <a:srgbClr val="616363"/>
                </a:solidFill>
                <a:latin typeface="Franklin Gothic Medium" panose="020B0603020102020204" pitchFamily="34" charset="0"/>
                <a:ea typeface="+mj-ea"/>
                <a:cs typeface="+mj-cs"/>
              </a:rPr>
              <a:t>PHARMACY TECHNICIANS</a:t>
            </a:r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F1D1A160-C8F9-D559-D484-E2A916C45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19100"/>
            <a:ext cx="7772400" cy="8572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rgbClr val="616363"/>
                </a:solidFill>
                <a:latin typeface="Franklin Gothic Medium" panose="020B0603020102020204" pitchFamily="34" charset="0"/>
                <a:ea typeface="+mj-ea"/>
                <a:cs typeface="+mj-cs"/>
              </a:rPr>
              <a:t>About Pharmacy Technicians</a:t>
            </a:r>
          </a:p>
        </p:txBody>
      </p:sp>
      <p:sp>
        <p:nvSpPr>
          <p:cNvPr id="63490" name="Content Placeholder 2">
            <a:extLst>
              <a:ext uri="{FF2B5EF4-FFF2-40B4-BE49-F238E27FC236}">
                <a16:creationId xmlns:a16="http://schemas.microsoft.com/office/drawing/2014/main" id="{E7B4ED90-A712-7B25-3B8A-3D390113D17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276350"/>
            <a:ext cx="7543800" cy="2906713"/>
          </a:xfrm>
        </p:spPr>
        <p:txBody>
          <a:bodyPr lIns="91440" rIns="91440"/>
          <a:lstStyle/>
          <a:p>
            <a:pPr eaLnBrk="1" hangingPunct="1"/>
            <a:r>
              <a:rPr lang="en-US" altLang="en-US" sz="2200" b="1">
                <a:solidFill>
                  <a:schemeClr val="accent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Pharmacy technician: </a:t>
            </a:r>
            <a:r>
              <a:rPr lang="en-US" altLang="en-US" sz="2200">
                <a:latin typeface="Franklin Gothic Book" panose="020B05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anyone who is not a licensed pharmacist and, under supervision, administers vaccines, performs technical dispensing functions, compounding, packaging, labeling and storage, pharmacy and inventory management, and/or other activities involved in the practice of pharmacy.</a:t>
            </a:r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478F4D72-7351-9A89-52A7-D9971C974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rgbClr val="616363"/>
                </a:solidFill>
                <a:latin typeface="Franklin Gothic Medium" panose="020B0603020102020204" pitchFamily="34" charset="0"/>
                <a:ea typeface="+mj-ea"/>
                <a:cs typeface="+mj-cs"/>
              </a:rPr>
              <a:t>About Pharmacy Technicians</a:t>
            </a:r>
          </a:p>
        </p:txBody>
      </p:sp>
      <p:sp>
        <p:nvSpPr>
          <p:cNvPr id="64514" name="Content Placeholder 2">
            <a:extLst>
              <a:ext uri="{FF2B5EF4-FFF2-40B4-BE49-F238E27FC236}">
                <a16:creationId xmlns:a16="http://schemas.microsoft.com/office/drawing/2014/main" id="{F68F75B1-286F-0764-3A92-D250AAA1638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152525"/>
            <a:ext cx="3733800" cy="2906713"/>
          </a:xfrm>
        </p:spPr>
        <p:txBody>
          <a:bodyPr lIns="91440" rIns="91440"/>
          <a:lstStyle/>
          <a:p>
            <a:pPr eaLnBrk="1" hangingPunct="1"/>
            <a:r>
              <a:rPr lang="en-US" altLang="en-US" b="1">
                <a:solidFill>
                  <a:schemeClr val="accent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Work environment </a:t>
            </a:r>
            <a:r>
              <a:rPr lang="en-US" altLang="en-US">
                <a:latin typeface="Franklin Gothic Book" panose="020B05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similar to pharmacists:</a:t>
            </a:r>
          </a:p>
          <a:p>
            <a:pPr lvl="1" eaLnBrk="1" hangingPunct="1"/>
            <a:r>
              <a:rPr lang="en-US" altLang="en-US">
                <a:latin typeface="Franklin Gothic Book" panose="020B05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Community pharmacy</a:t>
            </a:r>
          </a:p>
          <a:p>
            <a:pPr lvl="1" eaLnBrk="1" hangingPunct="1"/>
            <a:r>
              <a:rPr lang="en-US" altLang="en-US">
                <a:latin typeface="Franklin Gothic Book" panose="020B05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Hospital</a:t>
            </a:r>
          </a:p>
          <a:p>
            <a:pPr lvl="1" eaLnBrk="1" hangingPunct="1"/>
            <a:r>
              <a:rPr lang="en-US" altLang="en-US">
                <a:latin typeface="Franklin Gothic Book" panose="020B05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Clinic</a:t>
            </a:r>
          </a:p>
          <a:p>
            <a:pPr eaLnBrk="1" hangingPunct="1"/>
            <a:r>
              <a:rPr lang="en-US" altLang="en-US">
                <a:latin typeface="Franklin Gothic Book" panose="020B05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Full-time and part-tine opportunities</a:t>
            </a:r>
          </a:p>
          <a:p>
            <a:pPr eaLnBrk="1" hangingPunct="1"/>
            <a:endParaRPr lang="en-US" altLang="en-US">
              <a:solidFill>
                <a:srgbClr val="616363"/>
              </a:solidFill>
              <a:latin typeface="Franklin Gothic Medium" panose="020B0603020102020204" pitchFamily="34" charset="0"/>
              <a:ea typeface="ＭＳ Ｐゴシック" panose="020B0600070205080204" pitchFamily="34" charset="-128"/>
              <a:cs typeface="Franklin Gothic Book" panose="020B0503020102020204" pitchFamily="34" charset="0"/>
            </a:endParaRPr>
          </a:p>
        </p:txBody>
      </p:sp>
      <p:sp>
        <p:nvSpPr>
          <p:cNvPr id="64515" name="Content Placeholder 1">
            <a:extLst>
              <a:ext uri="{FF2B5EF4-FFF2-40B4-BE49-F238E27FC236}">
                <a16:creationId xmlns:a16="http://schemas.microsoft.com/office/drawing/2014/main" id="{7DD47C8D-89D5-4F3C-2C99-74334928397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00600" y="1152525"/>
            <a:ext cx="3657600" cy="2906713"/>
          </a:xfrm>
        </p:spPr>
        <p:txBody>
          <a:bodyPr/>
          <a:lstStyle/>
          <a:p>
            <a:r>
              <a:rPr lang="en-US" altLang="en-US" b="1">
                <a:solidFill>
                  <a:schemeClr val="accent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Salary: </a:t>
            </a:r>
            <a:r>
              <a:rPr lang="en-US" altLang="en-US">
                <a:latin typeface="Franklin Gothic Book" panose="020B05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$37,790</a:t>
            </a:r>
          </a:p>
          <a:p>
            <a:pPr lvl="1"/>
            <a:r>
              <a:rPr lang="en-US" altLang="en-US">
                <a:latin typeface="Franklin Gothic Book" panose="020B05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$18.17 per hour</a:t>
            </a:r>
          </a:p>
          <a:p>
            <a:pPr lvl="1"/>
            <a:r>
              <a:rPr lang="en-US" altLang="en-US">
                <a:latin typeface="Franklin Gothic Book" panose="020B05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Influenced by education level and certification</a:t>
            </a:r>
          </a:p>
          <a:p>
            <a:r>
              <a:rPr lang="en-US" altLang="en-US" b="1">
                <a:solidFill>
                  <a:schemeClr val="accent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Job Outlook</a:t>
            </a:r>
            <a:r>
              <a:rPr lang="en-US" altLang="en-US">
                <a:latin typeface="Franklin Gothic Book" panose="020B05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: 6% (higher than average)</a:t>
            </a:r>
          </a:p>
          <a:p>
            <a:endParaRPr lang="en-US" altLang="en-US">
              <a:latin typeface="Franklin Gothic Book" panose="020B0503020102020204" pitchFamily="34" charset="0"/>
              <a:ea typeface="ＭＳ Ｐゴシック" panose="020B0600070205080204" pitchFamily="34" charset="-128"/>
              <a:cs typeface="Franklin Gothic Book" panose="020B05030201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E10B4DA1-04E5-C247-4A24-88C79AA73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rgbClr val="616363"/>
                </a:solidFill>
                <a:latin typeface="Franklin Gothic Medium" panose="020B0603020102020204" pitchFamily="34" charset="0"/>
                <a:ea typeface="+mj-ea"/>
                <a:cs typeface="+mj-cs"/>
              </a:rPr>
              <a:t>Various Technician Roles</a:t>
            </a:r>
          </a:p>
        </p:txBody>
      </p:sp>
      <p:sp>
        <p:nvSpPr>
          <p:cNvPr id="66562" name="Content Placeholder 2">
            <a:extLst>
              <a:ext uri="{FF2B5EF4-FFF2-40B4-BE49-F238E27FC236}">
                <a16:creationId xmlns:a16="http://schemas.microsoft.com/office/drawing/2014/main" id="{9159C33C-2993-0572-FC07-8C235832031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063625"/>
            <a:ext cx="3657600" cy="2906713"/>
          </a:xfrm>
        </p:spPr>
        <p:txBody>
          <a:bodyPr lIns="91440" rIns="91440"/>
          <a:lstStyle/>
          <a:p>
            <a:pPr eaLnBrk="1" hangingPunct="1"/>
            <a:r>
              <a:rPr lang="en-US" altLang="en-US">
                <a:latin typeface="Franklin Gothic Book" panose="020B05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Accurately prepare and distribute patient medications</a:t>
            </a:r>
          </a:p>
          <a:p>
            <a:pPr eaLnBrk="1" hangingPunct="1"/>
            <a:r>
              <a:rPr lang="en-US" altLang="en-US">
                <a:latin typeface="Franklin Gothic Book" panose="020B05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Compound non-sterile and sterile medications</a:t>
            </a:r>
          </a:p>
          <a:p>
            <a:pPr eaLnBrk="1" hangingPunct="1"/>
            <a:r>
              <a:rPr lang="en-US" altLang="en-US">
                <a:latin typeface="Franklin Gothic Book" panose="020B05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Collect patient information</a:t>
            </a:r>
          </a:p>
          <a:p>
            <a:pPr eaLnBrk="1" hangingPunct="1"/>
            <a:r>
              <a:rPr lang="en-US" altLang="en-US">
                <a:latin typeface="Franklin Gothic Book" panose="020B05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Process billing claims and assist with prior authorizations</a:t>
            </a:r>
          </a:p>
          <a:p>
            <a:pPr eaLnBrk="1" hangingPunct="1"/>
            <a:endParaRPr lang="en-US" altLang="en-US">
              <a:solidFill>
                <a:srgbClr val="616363"/>
              </a:solidFill>
              <a:latin typeface="Franklin Gothic Medium" panose="020B0603020102020204" pitchFamily="34" charset="0"/>
              <a:ea typeface="ＭＳ Ｐゴシック" panose="020B0600070205080204" pitchFamily="34" charset="-128"/>
              <a:cs typeface="Franklin Gothic Book" panose="020B0503020102020204" pitchFamily="34" charset="0"/>
            </a:endParaRPr>
          </a:p>
        </p:txBody>
      </p:sp>
      <p:sp>
        <p:nvSpPr>
          <p:cNvPr id="22532" name="Content Placeholder 1">
            <a:extLst>
              <a:ext uri="{FF2B5EF4-FFF2-40B4-BE49-F238E27FC236}">
                <a16:creationId xmlns:a16="http://schemas.microsoft.com/office/drawing/2014/main" id="{F5A75A8F-1CB6-3E6A-CD5E-B6BFB92C194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00600" y="1063625"/>
            <a:ext cx="3657600" cy="3565525"/>
          </a:xfrm>
        </p:spPr>
        <p:txBody>
          <a:bodyPr>
            <a:noAutofit/>
          </a:bodyPr>
          <a:lstStyle/>
          <a:p>
            <a:pPr>
              <a:buFont typeface="Wingdings 3" charset="2"/>
              <a:buChar char=""/>
              <a:defRPr/>
            </a:pPr>
            <a:r>
              <a:rPr lang="en-US" altLang="en-US" dirty="0">
                <a:latin typeface="Franklin Gothic Book" charset="0"/>
                <a:ea typeface="ＭＳ Ｐゴシック" charset="-128"/>
                <a:cs typeface="Franklin Gothic Book" charset="0"/>
              </a:rPr>
              <a:t>Work directly with patients to obtain medication histories</a:t>
            </a:r>
          </a:p>
          <a:p>
            <a:pPr>
              <a:buFont typeface="Wingdings 3" charset="2"/>
              <a:buChar char=""/>
              <a:defRPr/>
            </a:pPr>
            <a:r>
              <a:rPr lang="en-US" altLang="en-US" dirty="0">
                <a:latin typeface="Franklin Gothic Book" charset="0"/>
                <a:ea typeface="ＭＳ Ｐゴシック" charset="-128"/>
                <a:cs typeface="Franklin Gothic Book" charset="0"/>
              </a:rPr>
              <a:t>Use technology to maintain patient records or medication inventory</a:t>
            </a:r>
          </a:p>
          <a:p>
            <a:pPr>
              <a:buFont typeface="Wingdings 3" charset="2"/>
              <a:buChar char=""/>
              <a:defRPr/>
            </a:pPr>
            <a:r>
              <a:rPr lang="en-US" altLang="en-US" dirty="0">
                <a:latin typeface="Franklin Gothic Book" charset="0"/>
                <a:ea typeface="ＭＳ Ｐゴシック" charset="-128"/>
                <a:cs typeface="Franklin Gothic Book" charset="0"/>
              </a:rPr>
              <a:t>Support pharmacists with various tasks</a:t>
            </a:r>
          </a:p>
          <a:p>
            <a:pPr>
              <a:buFont typeface="Wingdings 3" charset="2"/>
              <a:buChar char=""/>
              <a:defRPr/>
            </a:pPr>
            <a:r>
              <a:rPr lang="en-US" altLang="en-US" dirty="0">
                <a:latin typeface="Franklin Gothic Book" charset="0"/>
                <a:ea typeface="ＭＳ Ｐゴシック" charset="-128"/>
                <a:cs typeface="Franklin Gothic Book" charset="0"/>
              </a:rPr>
              <a:t>Immunizations </a:t>
            </a:r>
            <a:r>
              <a:rPr lang="en-US" altLang="en-US" sz="1000" dirty="0">
                <a:latin typeface="Franklin Gothic Book" charset="0"/>
                <a:ea typeface="ＭＳ Ｐゴシック" charset="-128"/>
                <a:cs typeface="Franklin Gothic Book" charset="0"/>
              </a:rPr>
              <a:t>(with appropriate certification)</a:t>
            </a:r>
          </a:p>
          <a:p>
            <a:pPr marL="69850" indent="0">
              <a:buFont typeface="Wingdings 3" charset="2"/>
              <a:buNone/>
              <a:defRPr/>
            </a:pPr>
            <a:endParaRPr lang="en-US" altLang="en-US" sz="500" dirty="0">
              <a:latin typeface="Franklin Gothic Book" charset="0"/>
              <a:ea typeface="ＭＳ Ｐゴシック" charset="-128"/>
              <a:cs typeface="Franklin Gothic Book" charset="0"/>
            </a:endParaRPr>
          </a:p>
          <a:p>
            <a:pPr marL="69850" indent="0">
              <a:buFont typeface="Wingdings 3" charset="2"/>
              <a:buNone/>
              <a:defRPr/>
            </a:pPr>
            <a:r>
              <a:rPr lang="en-US" altLang="en-US" sz="1400" dirty="0">
                <a:latin typeface="Franklin Gothic Book" charset="0"/>
                <a:ea typeface="ＭＳ Ｐゴシック" charset="-128"/>
                <a:cs typeface="Franklin Gothic Book" charset="0"/>
              </a:rPr>
              <a:t>*Duties vary depending on job title, setting, location, etc.</a:t>
            </a:r>
          </a:p>
        </p:txBody>
      </p: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A606A173-B1B6-36E4-7358-5CB87C098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rgbClr val="616363"/>
                </a:solidFill>
                <a:latin typeface="Franklin Gothic Medium" panose="020B0603020102020204" pitchFamily="34" charset="0"/>
                <a:ea typeface="+mj-ea"/>
                <a:cs typeface="+mj-cs"/>
              </a:rPr>
              <a:t>Advanced Technician Roles</a:t>
            </a:r>
          </a:p>
        </p:txBody>
      </p:sp>
      <p:sp>
        <p:nvSpPr>
          <p:cNvPr id="67586" name="Content Placeholder 2">
            <a:extLst>
              <a:ext uri="{FF2B5EF4-FFF2-40B4-BE49-F238E27FC236}">
                <a16:creationId xmlns:a16="http://schemas.microsoft.com/office/drawing/2014/main" id="{791BE99D-753B-D345-7C4B-62ACD7815E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063625"/>
            <a:ext cx="3657600" cy="2906713"/>
          </a:xfrm>
        </p:spPr>
        <p:txBody>
          <a:bodyPr lIns="91440" rIns="91440"/>
          <a:lstStyle/>
          <a:p>
            <a:pPr eaLnBrk="1" hangingPunct="1"/>
            <a:r>
              <a:rPr lang="en-US" altLang="en-US">
                <a:latin typeface="Franklin Gothic Book" panose="020B05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Ambulatory Care Pharmacy Technician</a:t>
            </a:r>
          </a:p>
          <a:p>
            <a:pPr eaLnBrk="1" hangingPunct="1"/>
            <a:r>
              <a:rPr lang="en-US" altLang="en-US">
                <a:solidFill>
                  <a:srgbClr val="616363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Informatics Technician</a:t>
            </a:r>
          </a:p>
          <a:p>
            <a:pPr eaLnBrk="1" hangingPunct="1"/>
            <a:r>
              <a:rPr lang="en-US" altLang="en-US">
                <a:solidFill>
                  <a:srgbClr val="616363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Lead Pharmacy Technician</a:t>
            </a:r>
          </a:p>
          <a:p>
            <a:pPr eaLnBrk="1" hangingPunct="1"/>
            <a:r>
              <a:rPr lang="en-US" altLang="en-US">
                <a:solidFill>
                  <a:srgbClr val="616363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Pharmacy Purchaser</a:t>
            </a:r>
          </a:p>
          <a:p>
            <a:pPr eaLnBrk="1" hangingPunct="1"/>
            <a:r>
              <a:rPr lang="en-US" altLang="en-US">
                <a:solidFill>
                  <a:srgbClr val="616363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Tech Check Technician (TCT)</a:t>
            </a:r>
            <a:endParaRPr lang="en-US" altLang="en-US">
              <a:solidFill>
                <a:srgbClr val="616363"/>
              </a:solidFill>
              <a:latin typeface="Franklin Gothic Medium" panose="020B0603020102020204" pitchFamily="34" charset="0"/>
              <a:ea typeface="ＭＳ Ｐゴシック" panose="020B0600070205080204" pitchFamily="34" charset="-128"/>
              <a:cs typeface="Franklin Gothic Book" panose="020B0503020102020204" pitchFamily="34" charset="0"/>
            </a:endParaRPr>
          </a:p>
        </p:txBody>
      </p:sp>
      <p:sp>
        <p:nvSpPr>
          <p:cNvPr id="22532" name="Content Placeholder 1">
            <a:extLst>
              <a:ext uri="{FF2B5EF4-FFF2-40B4-BE49-F238E27FC236}">
                <a16:creationId xmlns:a16="http://schemas.microsoft.com/office/drawing/2014/main" id="{4C641572-BB0E-7C71-6C1D-24651CCAEF6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00600" y="1063625"/>
            <a:ext cx="3657600" cy="2906713"/>
          </a:xfrm>
        </p:spPr>
        <p:txBody>
          <a:bodyPr>
            <a:noAutofit/>
          </a:bodyPr>
          <a:lstStyle/>
          <a:p>
            <a:pPr>
              <a:buFont typeface="Wingdings 3" charset="2"/>
              <a:buChar char=""/>
              <a:defRPr/>
            </a:pPr>
            <a:r>
              <a:rPr lang="en-US" altLang="en-US" dirty="0">
                <a:latin typeface="Franklin Gothic Book" charset="0"/>
                <a:ea typeface="ＭＳ Ｐゴシック" charset="-128"/>
                <a:cs typeface="Franklin Gothic Book" charset="0"/>
              </a:rPr>
              <a:t>Research Pharmacy Technician</a:t>
            </a:r>
          </a:p>
          <a:p>
            <a:pPr>
              <a:buFont typeface="Wingdings 3" charset="2"/>
              <a:buChar char=""/>
              <a:defRPr/>
            </a:pPr>
            <a:r>
              <a:rPr lang="en-US" altLang="en-US" dirty="0">
                <a:latin typeface="Franklin Gothic Book" charset="0"/>
                <a:ea typeface="ＭＳ Ｐゴシック" charset="-128"/>
                <a:cs typeface="Franklin Gothic Book" charset="0"/>
              </a:rPr>
              <a:t>Procurement Technician</a:t>
            </a:r>
          </a:p>
          <a:p>
            <a:pPr marL="69850" indent="0">
              <a:buFont typeface="Wingdings 3" charset="2"/>
              <a:buNone/>
              <a:defRPr/>
            </a:pPr>
            <a:endParaRPr lang="en-US" altLang="en-US" sz="1100" dirty="0">
              <a:latin typeface="Franklin Gothic Book" charset="0"/>
              <a:ea typeface="ＭＳ Ｐゴシック" charset="-128"/>
              <a:cs typeface="Franklin Gothic Book" charset="0"/>
            </a:endParaRPr>
          </a:p>
        </p:txBody>
      </p:sp>
      <p:pic>
        <p:nvPicPr>
          <p:cNvPr id="67588" name="Picture 2">
            <a:extLst>
              <a:ext uri="{FF2B5EF4-FFF2-40B4-BE49-F238E27FC236}">
                <a16:creationId xmlns:a16="http://schemas.microsoft.com/office/drawing/2014/main" id="{86BB9A72-8453-786C-F3C0-7583839260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41550"/>
            <a:ext cx="33528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1E892D0-0F8D-B8DB-24E5-A82A8C491BC8}"/>
              </a:ext>
            </a:extLst>
          </p:cNvPr>
          <p:cNvSpPr/>
          <p:nvPr/>
        </p:nvSpPr>
        <p:spPr>
          <a:xfrm>
            <a:off x="7883525" y="4476750"/>
            <a:ext cx="2520950" cy="1698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500" dirty="0">
                <a:solidFill>
                  <a:schemeClr val="tx1">
                    <a:lumMod val="50000"/>
                  </a:schemeClr>
                </a:solidFill>
                <a:latin typeface="Arial" charset="0"/>
                <a:ea typeface="ＭＳ Ｐゴシック" charset="-128"/>
              </a:rPr>
              <a:t>Image by </a:t>
            </a:r>
            <a:r>
              <a:rPr lang="en-US" sz="500" dirty="0" err="1">
                <a:solidFill>
                  <a:schemeClr val="tx1">
                    <a:lumMod val="50000"/>
                  </a:schemeClr>
                </a:solidFill>
                <a:latin typeface="Arial" charset="0"/>
                <a:ea typeface="ＭＳ Ｐゴシック" charset="-128"/>
              </a:rPr>
              <a:t>pch.vector</a:t>
            </a:r>
            <a:r>
              <a:rPr lang="en-US" sz="500" dirty="0">
                <a:solidFill>
                  <a:schemeClr val="tx1">
                    <a:lumMod val="50000"/>
                  </a:schemeClr>
                </a:solidFill>
                <a:latin typeface="Arial" charset="0"/>
                <a:ea typeface="ＭＳ Ｐゴシック" charset="-128"/>
              </a:rPr>
              <a:t>&lt;/a&gt; on </a:t>
            </a:r>
            <a:r>
              <a:rPr lang="en-US" sz="500" dirty="0" err="1">
                <a:solidFill>
                  <a:schemeClr val="tx1">
                    <a:lumMod val="50000"/>
                  </a:schemeClr>
                </a:solidFill>
                <a:latin typeface="Arial" charset="0"/>
                <a:ea typeface="ＭＳ Ｐゴシック" charset="-128"/>
              </a:rPr>
              <a:t>Freepik</a:t>
            </a:r>
            <a:endParaRPr lang="en-US" sz="500" dirty="0">
              <a:solidFill>
                <a:schemeClr val="tx1">
                  <a:lumMod val="50000"/>
                </a:schemeClr>
              </a:solidFill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AD1096-7BD7-AA50-BA00-4EB1955FFF4D}"/>
              </a:ext>
            </a:extLst>
          </p:cNvPr>
          <p:cNvSpPr txBox="1"/>
          <p:nvPr/>
        </p:nvSpPr>
        <p:spPr>
          <a:xfrm>
            <a:off x="533400" y="76200"/>
            <a:ext cx="8229600" cy="4000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latin typeface="Arial" charset="0"/>
                <a:ea typeface="ＭＳ Ｐゴシック" charset="-128"/>
              </a:rPr>
              <a:t>*DELETE THIS SLIDE*</a:t>
            </a:r>
            <a:endParaRPr lang="en-US" dirty="0">
              <a:latin typeface="Arial" charset="0"/>
              <a:ea typeface="ＭＳ Ｐゴシック" charset="-128"/>
            </a:endParaRPr>
          </a:p>
          <a:p>
            <a:pPr>
              <a:defRPr/>
            </a:pPr>
            <a:r>
              <a:rPr lang="en-US" dirty="0">
                <a:latin typeface="Arial" charset="0"/>
                <a:ea typeface="ＭＳ Ｐゴシック" charset="-128"/>
              </a:rPr>
              <a:t>This PowerPoint is compiled of general information about pharmacy, pharmacists, and pharmacy careers. This general outline is to support you in presenting a comprehensive presentation to middle/high school students about the pharmacy profession.</a:t>
            </a:r>
          </a:p>
          <a:p>
            <a:pPr>
              <a:defRPr/>
            </a:pPr>
            <a:endParaRPr lang="en-US" dirty="0">
              <a:latin typeface="Arial" charset="0"/>
              <a:ea typeface="ＭＳ Ｐゴシック" charset="-128"/>
            </a:endParaRPr>
          </a:p>
          <a:p>
            <a:pPr>
              <a:defRPr/>
            </a:pPr>
            <a:r>
              <a:rPr lang="en-US" dirty="0">
                <a:latin typeface="Arial" charset="0"/>
                <a:ea typeface="ＭＳ Ｐゴシック" charset="-128"/>
              </a:rPr>
              <a:t>Please feel free to edit, delete, remove, and customize the contents of this presentation.</a:t>
            </a:r>
          </a:p>
          <a:p>
            <a:pPr>
              <a:defRPr/>
            </a:pPr>
            <a:endParaRPr lang="en-US" dirty="0">
              <a:latin typeface="Arial" charset="0"/>
              <a:ea typeface="ＭＳ Ｐゴシック" charset="-128"/>
            </a:endParaRPr>
          </a:p>
          <a:p>
            <a:pPr>
              <a:defRPr/>
            </a:pPr>
            <a:r>
              <a:rPr lang="en-US" dirty="0">
                <a:latin typeface="Arial" charset="0"/>
                <a:ea typeface="ＭＳ Ｐゴシック" charset="-128"/>
              </a:rPr>
              <a:t>Pharmacy testimonials: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 dirty="0">
                <a:latin typeface="Arial" charset="0"/>
                <a:ea typeface="ＭＳ Ｐゴシック" charset="-128"/>
              </a:rPr>
              <a:t>Pharmacy student and professional testimonials available via Pharmacy Student and Resident Resource Page (link: </a:t>
            </a:r>
            <a:r>
              <a:rPr lang="en-US" sz="2400" b="1" dirty="0">
                <a:latin typeface="Arial" charset="0"/>
                <a:ea typeface="ＭＳ Ｐゴシック" charset="-128"/>
                <a:hlinkClick r:id="rId3"/>
              </a:rPr>
              <a:t>here</a:t>
            </a:r>
            <a:r>
              <a:rPr lang="en-US" dirty="0">
                <a:latin typeface="Arial" charset="0"/>
                <a:ea typeface="ＭＳ Ｐゴシック" charset="-128"/>
              </a:rPr>
              <a:t>)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 dirty="0">
                <a:latin typeface="Arial" charset="0"/>
                <a:ea typeface="ＭＳ Ｐゴシック" charset="-128"/>
              </a:rPr>
              <a:t>Consider referring to video testimonials during your presentation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60FC0303-6A20-716D-6A2B-2188A9F65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04788"/>
            <a:ext cx="7772400" cy="8572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rgbClr val="616363"/>
                </a:solidFill>
                <a:latin typeface="Franklin Gothic Medium" panose="020B0603020102020204" pitchFamily="34" charset="0"/>
                <a:ea typeface="+mj-ea"/>
                <a:cs typeface="+mj-cs"/>
              </a:rPr>
              <a:t>Certification</a:t>
            </a:r>
          </a:p>
        </p:txBody>
      </p:sp>
      <p:sp>
        <p:nvSpPr>
          <p:cNvPr id="64514" name="Content Placeholder 2">
            <a:extLst>
              <a:ext uri="{FF2B5EF4-FFF2-40B4-BE49-F238E27FC236}">
                <a16:creationId xmlns:a16="http://schemas.microsoft.com/office/drawing/2014/main" id="{FE18D256-2B53-3814-AD82-611E2349673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67200" y="633413"/>
            <a:ext cx="4419600" cy="4079875"/>
          </a:xfrm>
        </p:spPr>
        <p:txBody>
          <a:bodyPr lIns="91440" rIns="91440"/>
          <a:lstStyle/>
          <a:p>
            <a:pPr eaLnBrk="1" hangingPunct="1">
              <a:buFont typeface="Wingdings 3" charset="2"/>
              <a:buChar char=""/>
              <a:defRPr/>
            </a:pPr>
            <a:r>
              <a:rPr lang="en-US" altLang="en-US" dirty="0">
                <a:latin typeface="Franklin Gothic Medium" charset="0"/>
                <a:ea typeface="ＭＳ Ｐゴシック" charset="-128"/>
                <a:cs typeface="Franklin Gothic Book" charset="0"/>
              </a:rPr>
              <a:t>Certified Pharmacy Technician </a:t>
            </a:r>
            <a:r>
              <a:rPr lang="en-US" altLang="en-US" dirty="0">
                <a:solidFill>
                  <a:schemeClr val="bg1">
                    <a:lumMod val="50000"/>
                    <a:lumOff val="50000"/>
                  </a:schemeClr>
                </a:solidFill>
                <a:latin typeface="Franklin Gothic Book" charset="0"/>
                <a:ea typeface="ＭＳ Ｐゴシック" charset="-128"/>
                <a:cs typeface="Franklin Gothic Book" charset="0"/>
              </a:rPr>
              <a:t>(</a:t>
            </a:r>
            <a:r>
              <a:rPr lang="en-US" altLang="en-US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Franklin Gothic Medium" charset="0"/>
                <a:ea typeface="ＭＳ Ｐゴシック" charset="-128"/>
                <a:cs typeface="Franklin Gothic Book" charset="0"/>
              </a:rPr>
              <a:t>CPhT</a:t>
            </a:r>
            <a:r>
              <a:rPr lang="en-US" altLang="en-US" dirty="0">
                <a:solidFill>
                  <a:schemeClr val="bg1">
                    <a:lumMod val="50000"/>
                    <a:lumOff val="50000"/>
                  </a:schemeClr>
                </a:solidFill>
                <a:latin typeface="Franklin Gothic Book" charset="0"/>
                <a:ea typeface="ＭＳ Ｐゴシック" charset="-128"/>
                <a:cs typeface="Franklin Gothic Book" charset="0"/>
              </a:rPr>
              <a:t>)</a:t>
            </a:r>
          </a:p>
          <a:p>
            <a:pPr lvl="1" eaLnBrk="1" hangingPunct="1">
              <a:spcBef>
                <a:spcPts val="600"/>
              </a:spcBef>
              <a:buFont typeface="Wingdings 3" charset="2"/>
              <a:buChar char=""/>
              <a:defRPr/>
            </a:pPr>
            <a:r>
              <a:rPr lang="en-US" altLang="en-US" dirty="0">
                <a:latin typeface="Franklin Gothic Book" charset="0"/>
                <a:ea typeface="ＭＳ Ｐゴシック" charset="-128"/>
                <a:cs typeface="Franklin Gothic Book" charset="0"/>
              </a:rPr>
              <a:t>Pharmacy Technician Certification Board</a:t>
            </a:r>
          </a:p>
          <a:p>
            <a:pPr lvl="2" eaLnBrk="1" hangingPunct="1">
              <a:spcBef>
                <a:spcPts val="600"/>
              </a:spcBef>
              <a:buFont typeface="Wingdings" charset="2"/>
              <a:buChar char="§"/>
              <a:defRPr/>
            </a:pPr>
            <a:r>
              <a:rPr lang="en-US" altLang="en-US" sz="1200" dirty="0">
                <a:latin typeface="Franklin Gothic Book" charset="0"/>
                <a:ea typeface="ＭＳ Ｐゴシック" charset="-128"/>
                <a:cs typeface="Franklin Gothic Book" charset="0"/>
              </a:rPr>
              <a:t>Pharmacy Technician Certification Exam (PTCE)</a:t>
            </a:r>
          </a:p>
          <a:p>
            <a:pPr lvl="2" eaLnBrk="1" hangingPunct="1">
              <a:spcBef>
                <a:spcPts val="600"/>
              </a:spcBef>
              <a:buFont typeface="Wingdings" charset="2"/>
              <a:buChar char="§"/>
              <a:defRPr/>
            </a:pPr>
            <a:r>
              <a:rPr lang="en-US" altLang="x-none" sz="1200" dirty="0">
                <a:solidFill>
                  <a:schemeClr val="accent1"/>
                </a:solidFill>
                <a:latin typeface="Franklin Gothic Medium" charset="0"/>
                <a:ea typeface="ＭＳ Ｐゴシック" charset="-128"/>
                <a:cs typeface="Franklin Gothic Book" charset="0"/>
              </a:rPr>
              <a:t>Eligibility:</a:t>
            </a:r>
            <a:r>
              <a:rPr lang="en-US" altLang="x-none" sz="1200" dirty="0">
                <a:latin typeface="Franklin Gothic Book" charset="0"/>
                <a:ea typeface="ＭＳ Ｐゴシック" charset="-128"/>
                <a:cs typeface="Franklin Gothic Book" charset="0"/>
              </a:rPr>
              <a:t> completion of a PTCB-Recognized Education/Training Program or equivalent work experience (500 </a:t>
            </a:r>
            <a:r>
              <a:rPr lang="en-US" altLang="x-none" sz="1200" dirty="0" err="1">
                <a:latin typeface="Franklin Gothic Book" charset="0"/>
                <a:ea typeface="ＭＳ Ｐゴシック" charset="-128"/>
                <a:cs typeface="Franklin Gothic Book" charset="0"/>
              </a:rPr>
              <a:t>hrs</a:t>
            </a:r>
            <a:r>
              <a:rPr lang="en-US" altLang="x-none" sz="1200" dirty="0">
                <a:latin typeface="Franklin Gothic Book" charset="0"/>
                <a:ea typeface="ＭＳ Ｐゴシック" charset="-128"/>
                <a:cs typeface="Franklin Gothic Book" charset="0"/>
              </a:rPr>
              <a:t> as pharm tech)</a:t>
            </a:r>
            <a:endParaRPr lang="en-US" altLang="en-US" sz="1200" dirty="0">
              <a:latin typeface="Franklin Gothic Book" charset="0"/>
              <a:ea typeface="ＭＳ Ｐゴシック" charset="-128"/>
              <a:cs typeface="Franklin Gothic Book" charset="0"/>
            </a:endParaRPr>
          </a:p>
          <a:p>
            <a:pPr lvl="1" eaLnBrk="1" hangingPunct="1">
              <a:spcBef>
                <a:spcPts val="600"/>
              </a:spcBef>
              <a:buFont typeface="Wingdings 3" charset="2"/>
              <a:buChar char=""/>
              <a:defRPr/>
            </a:pPr>
            <a:r>
              <a:rPr lang="en-US" altLang="en-US" dirty="0">
                <a:latin typeface="Franklin Gothic Book" charset="0"/>
                <a:ea typeface="ＭＳ Ｐゴシック" charset="-128"/>
                <a:cs typeface="Franklin Gothic Book" charset="0"/>
              </a:rPr>
              <a:t>National </a:t>
            </a:r>
            <a:r>
              <a:rPr lang="en-US" altLang="en-US" dirty="0" err="1">
                <a:latin typeface="Franklin Gothic Book" charset="0"/>
                <a:ea typeface="ＭＳ Ｐゴシック" charset="-128"/>
                <a:cs typeface="Franklin Gothic Book" charset="0"/>
              </a:rPr>
              <a:t>Healthcareer</a:t>
            </a:r>
            <a:r>
              <a:rPr lang="en-US" altLang="en-US" dirty="0">
                <a:latin typeface="Franklin Gothic Book" charset="0"/>
                <a:ea typeface="ＭＳ Ｐゴシック" charset="-128"/>
                <a:cs typeface="Franklin Gothic Book" charset="0"/>
              </a:rPr>
              <a:t> Association (NHA)</a:t>
            </a:r>
          </a:p>
          <a:p>
            <a:pPr lvl="2" eaLnBrk="1" hangingPunct="1">
              <a:spcBef>
                <a:spcPts val="600"/>
              </a:spcBef>
              <a:buFont typeface="Wingdings" charset="2"/>
              <a:buChar char="§"/>
              <a:defRPr/>
            </a:pPr>
            <a:r>
              <a:rPr lang="en-US" altLang="en-US" sz="1200" dirty="0">
                <a:latin typeface="Franklin Gothic Book" charset="0"/>
                <a:ea typeface="ＭＳ Ｐゴシック" charset="-128"/>
                <a:cs typeface="Franklin Gothic Book" charset="0"/>
              </a:rPr>
              <a:t>Exam for Certification of Pharmacy Technicians (</a:t>
            </a:r>
            <a:r>
              <a:rPr lang="en-US" altLang="en-US" sz="1200" dirty="0" err="1">
                <a:latin typeface="Franklin Gothic Book" charset="0"/>
                <a:ea typeface="ＭＳ Ｐゴシック" charset="-128"/>
                <a:cs typeface="Franklin Gothic Book" charset="0"/>
              </a:rPr>
              <a:t>ExCPT</a:t>
            </a:r>
            <a:r>
              <a:rPr lang="en-US" altLang="en-US" sz="1200" dirty="0">
                <a:latin typeface="Franklin Gothic Book" charset="0"/>
                <a:ea typeface="ＭＳ Ｐゴシック" charset="-128"/>
                <a:cs typeface="Franklin Gothic Book" charset="0"/>
              </a:rPr>
              <a:t> Exam)</a:t>
            </a:r>
          </a:p>
          <a:p>
            <a:pPr lvl="2" eaLnBrk="1" hangingPunct="1">
              <a:spcBef>
                <a:spcPts val="600"/>
              </a:spcBef>
              <a:buFont typeface="Wingdings" charset="2"/>
              <a:buChar char="§"/>
              <a:defRPr/>
            </a:pPr>
            <a:r>
              <a:rPr lang="en-US" altLang="en-US" sz="1200" dirty="0">
                <a:solidFill>
                  <a:schemeClr val="accent1"/>
                </a:solidFill>
                <a:latin typeface="Franklin Gothic Medium" charset="0"/>
                <a:ea typeface="ＭＳ Ｐゴシック" charset="-128"/>
                <a:cs typeface="Franklin Gothic Book" charset="0"/>
              </a:rPr>
              <a:t>Eligibility:</a:t>
            </a:r>
            <a:r>
              <a:rPr lang="en-US" altLang="en-US" sz="1200" dirty="0">
                <a:latin typeface="Franklin Gothic Book" charset="0"/>
                <a:ea typeface="ＭＳ Ｐゴシック" charset="-128"/>
                <a:cs typeface="Franklin Gothic Book" charset="0"/>
              </a:rPr>
              <a:t> </a:t>
            </a:r>
            <a:r>
              <a:rPr lang="en-US" altLang="x-none" sz="1200" dirty="0">
                <a:latin typeface="Franklin Gothic Book" charset="0"/>
                <a:ea typeface="ＭＳ Ｐゴシック" charset="-128"/>
                <a:cs typeface="Franklin Gothic Book" charset="0"/>
              </a:rPr>
              <a:t>can sit for the </a:t>
            </a:r>
            <a:r>
              <a:rPr lang="en-US" altLang="x-none" sz="1200" dirty="0" err="1">
                <a:latin typeface="Franklin Gothic Book" charset="0"/>
                <a:ea typeface="ＭＳ Ｐゴシック" charset="-128"/>
                <a:cs typeface="Franklin Gothic Book" charset="0"/>
              </a:rPr>
              <a:t>ExCPT</a:t>
            </a:r>
            <a:r>
              <a:rPr lang="en-US" altLang="x-none" sz="1200" dirty="0">
                <a:latin typeface="Franklin Gothic Book" charset="0"/>
                <a:ea typeface="ＭＳ Ｐゴシック" charset="-128"/>
                <a:cs typeface="Franklin Gothic Book" charset="0"/>
              </a:rPr>
              <a:t> to obtain NHA </a:t>
            </a:r>
            <a:r>
              <a:rPr lang="en-US" altLang="x-none" sz="1200" dirty="0" err="1">
                <a:latin typeface="Franklin Gothic Book" charset="0"/>
                <a:ea typeface="ＭＳ Ｐゴシック" charset="-128"/>
                <a:cs typeface="Franklin Gothic Book" charset="0"/>
              </a:rPr>
              <a:t>CPhT</a:t>
            </a:r>
            <a:r>
              <a:rPr lang="en-US" altLang="x-none" sz="1200" dirty="0">
                <a:latin typeface="Franklin Gothic Book" charset="0"/>
                <a:ea typeface="ＭＳ Ｐゴシック" charset="-128"/>
                <a:cs typeface="Franklin Gothic Book" charset="0"/>
              </a:rPr>
              <a:t> certification if you have earned or are within 60 days of earning a high school diploma or GED or other equivalency test</a:t>
            </a:r>
            <a:endParaRPr lang="en-US" altLang="en-US" sz="1200" dirty="0">
              <a:latin typeface="Franklin Gothic Book" charset="0"/>
              <a:ea typeface="ＭＳ Ｐゴシック" charset="-128"/>
              <a:cs typeface="Franklin Gothic Book" charset="0"/>
            </a:endParaRPr>
          </a:p>
        </p:txBody>
      </p:sp>
      <p:sp>
        <p:nvSpPr>
          <p:cNvPr id="69635" name="Content Placeholder 1">
            <a:extLst>
              <a:ext uri="{FF2B5EF4-FFF2-40B4-BE49-F238E27FC236}">
                <a16:creationId xmlns:a16="http://schemas.microsoft.com/office/drawing/2014/main" id="{18023BB8-2FAF-B54B-20BC-A2F0B95440B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04800" y="1062038"/>
            <a:ext cx="3657600" cy="2906712"/>
          </a:xfrm>
        </p:spPr>
        <p:txBody>
          <a:bodyPr/>
          <a:lstStyle/>
          <a:p>
            <a:r>
              <a:rPr lang="en-US" altLang="en-US" sz="1800">
                <a:solidFill>
                  <a:schemeClr val="accent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Wisconsin does NOT require certification of pharmacy technicians.</a:t>
            </a:r>
          </a:p>
          <a:p>
            <a:pPr lvl="1"/>
            <a:r>
              <a:rPr lang="en-US" altLang="en-US" sz="1400">
                <a:latin typeface="Franklin Gothic Book" panose="020B05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Pharmacy technicians must formally register with the state, exceptions for some students enrolled in pharmacy school.</a:t>
            </a:r>
          </a:p>
          <a:p>
            <a:endParaRPr lang="en-US" altLang="en-US" sz="1800">
              <a:latin typeface="Franklin Gothic Book" panose="020B0503020102020204" pitchFamily="34" charset="0"/>
              <a:ea typeface="ＭＳ Ｐゴシック" panose="020B0600070205080204" pitchFamily="34" charset="-128"/>
              <a:cs typeface="Franklin Gothic Book" panose="020B05030201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4DD78599-852E-B145-1499-1193B14BB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rgbClr val="616363"/>
                </a:solidFill>
                <a:latin typeface="Franklin Gothic Medium" panose="020B0603020102020204" pitchFamily="34" charset="0"/>
                <a:ea typeface="+mj-ea"/>
                <a:cs typeface="+mj-cs"/>
              </a:rPr>
              <a:t>Pharmacy: How to get involved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D5C3B0B9-B682-F1B6-8F09-564178D8F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073150"/>
            <a:ext cx="7772400" cy="2800350"/>
          </a:xfrm>
        </p:spPr>
        <p:txBody>
          <a:bodyPr lIns="91440" rIns="91440"/>
          <a:lstStyle/>
          <a:p>
            <a:pPr eaLnBrk="1" hangingPunct="1">
              <a:buFont typeface="Wingdings 3" charset="2"/>
              <a:buChar char=""/>
              <a:defRPr/>
            </a:pPr>
            <a:r>
              <a:rPr lang="en-US" altLang="en-US" sz="2800" dirty="0">
                <a:solidFill>
                  <a:srgbClr val="616363"/>
                </a:solidFill>
                <a:latin typeface="Franklin Gothic Medium" charset="0"/>
                <a:ea typeface="ＭＳ Ｐゴシック" charset="-128"/>
                <a:cs typeface="Franklin Gothic Book" charset="0"/>
              </a:rPr>
              <a:t>SHADOW</a:t>
            </a:r>
          </a:p>
          <a:p>
            <a:pPr eaLnBrk="1" hangingPunct="1">
              <a:buFont typeface="Wingdings 3" charset="2"/>
              <a:buChar char=""/>
              <a:defRPr/>
            </a:pPr>
            <a:r>
              <a:rPr lang="en-US" altLang="en-US" sz="2800" dirty="0">
                <a:solidFill>
                  <a:srgbClr val="616363"/>
                </a:solidFill>
                <a:latin typeface="Franklin Gothic Medium" charset="0"/>
                <a:ea typeface="ＭＳ Ｐゴシック" charset="-128"/>
                <a:cs typeface="Franklin Gothic Book" charset="0"/>
              </a:rPr>
              <a:t>VOLUNTEER</a:t>
            </a:r>
          </a:p>
          <a:p>
            <a:pPr eaLnBrk="1" hangingPunct="1">
              <a:buFont typeface="Wingdings 3" charset="2"/>
              <a:buChar char=""/>
              <a:defRPr/>
            </a:pPr>
            <a:r>
              <a:rPr lang="en-US" altLang="en-US" sz="2800" dirty="0">
                <a:solidFill>
                  <a:srgbClr val="616363"/>
                </a:solidFill>
                <a:latin typeface="Franklin Gothic Medium" charset="0"/>
                <a:ea typeface="ＭＳ Ｐゴシック" charset="-128"/>
                <a:cs typeface="Franklin Gothic Book" charset="0"/>
              </a:rPr>
              <a:t>WORK AS A PHARMACY TECHNICIAN</a:t>
            </a:r>
          </a:p>
          <a:p>
            <a:pPr marL="69850" indent="0" eaLnBrk="1" hangingPunct="1">
              <a:spcBef>
                <a:spcPts val="1900"/>
              </a:spcBef>
              <a:buFont typeface="Wingdings 3" charset="2"/>
              <a:buNone/>
              <a:defRPr/>
            </a:pPr>
            <a:r>
              <a:rPr lang="en-US" altLang="en-US" dirty="0">
                <a:solidFill>
                  <a:srgbClr val="616363"/>
                </a:solidFill>
                <a:latin typeface="Franklin Gothic Medium" charset="0"/>
                <a:ea typeface="ＭＳ Ｐゴシック" charset="-128"/>
                <a:cs typeface="Franklin Gothic Book" charset="0"/>
              </a:rPr>
              <a:t>Connect with community pharmacies and health-systems or reach out to local pharmacists and </a:t>
            </a:r>
            <a:r>
              <a:rPr lang="en-US" altLang="en-US" dirty="0">
                <a:solidFill>
                  <a:schemeClr val="accent1"/>
                </a:solidFill>
                <a:latin typeface="Franklin Gothic Medium" charset="0"/>
                <a:ea typeface="ＭＳ Ｐゴシック" charset="-128"/>
                <a:cs typeface="Franklin Gothic Book" charset="0"/>
              </a:rPr>
              <a:t>ask about opportunities! </a:t>
            </a:r>
            <a:r>
              <a:rPr lang="en-US" altLang="en-US" dirty="0">
                <a:solidFill>
                  <a:srgbClr val="616363"/>
                </a:solidFill>
                <a:latin typeface="Franklin Gothic Medium" charset="0"/>
                <a:ea typeface="ＭＳ Ｐゴシック" charset="-128"/>
                <a:cs typeface="Franklin Gothic Book" charset="0"/>
              </a:rPr>
              <a:t>Contact the Pharmacy Society of Wisconsin (PSW) for additional support!</a:t>
            </a:r>
          </a:p>
        </p:txBody>
      </p:sp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D61E1749-ABC5-5245-80F5-F4044B10E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rgbClr val="616363"/>
                </a:solidFill>
                <a:latin typeface="Franklin Gothic Medium" panose="020B0603020102020204" pitchFamily="34" charset="0"/>
                <a:ea typeface="+mj-ea"/>
                <a:cs typeface="+mj-cs"/>
              </a:rPr>
              <a:t>Activity – Guess who</a:t>
            </a:r>
          </a:p>
        </p:txBody>
      </p:sp>
      <p:sp>
        <p:nvSpPr>
          <p:cNvPr id="73730" name="Content Placeholder 2">
            <a:extLst>
              <a:ext uri="{FF2B5EF4-FFF2-40B4-BE49-F238E27FC236}">
                <a16:creationId xmlns:a16="http://schemas.microsoft.com/office/drawing/2014/main" id="{11354B37-0F52-4524-3BE4-60C7389FF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063625"/>
            <a:ext cx="7772400" cy="3943350"/>
          </a:xfrm>
        </p:spPr>
        <p:txBody>
          <a:bodyPr lIns="91440" rIns="91440"/>
          <a:lstStyle/>
          <a:p>
            <a:pPr eaLnBrk="1" hangingPunct="1"/>
            <a:r>
              <a:rPr lang="en-US" altLang="en-US">
                <a:solidFill>
                  <a:srgbClr val="616363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I work in a clinic setting and treat multiple patients with chronic conditions. I have one-on-one patient appointments where I gather patient information, review side effects, interpret INR lab values, and make changes to my patient’s warfarin (blood thinner) regimen as appropriate. Who am I?</a:t>
            </a:r>
          </a:p>
          <a:p>
            <a:pPr marL="927100" lvl="1" indent="-457200" eaLnBrk="1" hangingPunct="1">
              <a:buFont typeface="Arial" panose="020B0604020202020204" pitchFamily="34" charset="0"/>
              <a:buAutoNum type="alphaLcPeriod"/>
            </a:pPr>
            <a:r>
              <a:rPr lang="en-US" altLang="en-US">
                <a:solidFill>
                  <a:srgbClr val="616363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Cardiologist</a:t>
            </a:r>
          </a:p>
          <a:p>
            <a:pPr marL="927100" lvl="1" indent="-457200" eaLnBrk="1" hangingPunct="1">
              <a:buFont typeface="Arial" panose="020B0604020202020204" pitchFamily="34" charset="0"/>
              <a:buAutoNum type="alphaLcPeriod"/>
            </a:pPr>
            <a:r>
              <a:rPr lang="en-US" altLang="en-US">
                <a:solidFill>
                  <a:srgbClr val="616363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Ambulatory Care Pharmacist</a:t>
            </a:r>
          </a:p>
          <a:p>
            <a:pPr marL="927100" lvl="1" indent="-457200" eaLnBrk="1" hangingPunct="1">
              <a:buFont typeface="Arial" panose="020B0604020202020204" pitchFamily="34" charset="0"/>
              <a:buAutoNum type="alphaLcPeriod"/>
            </a:pPr>
            <a:r>
              <a:rPr lang="en-US" altLang="en-US">
                <a:solidFill>
                  <a:srgbClr val="616363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Registered Nurse</a:t>
            </a:r>
          </a:p>
          <a:p>
            <a:pPr marL="927100" lvl="1" indent="-457200" eaLnBrk="1" hangingPunct="1">
              <a:buFont typeface="Arial" panose="020B0604020202020204" pitchFamily="34" charset="0"/>
              <a:buAutoNum type="alphaLcPeriod"/>
            </a:pPr>
            <a:r>
              <a:rPr lang="en-US" altLang="en-US">
                <a:solidFill>
                  <a:srgbClr val="616363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Physical Therapist</a:t>
            </a:r>
          </a:p>
          <a:p>
            <a:pPr eaLnBrk="1" hangingPunct="1"/>
            <a:endParaRPr lang="en-US" altLang="en-US">
              <a:solidFill>
                <a:srgbClr val="616363"/>
              </a:solidFill>
              <a:latin typeface="Franklin Gothic Medium" panose="020B0603020102020204" pitchFamily="34" charset="0"/>
              <a:ea typeface="ＭＳ Ｐゴシック" panose="020B0600070205080204" pitchFamily="34" charset="-128"/>
              <a:cs typeface="Franklin Gothic Book" panose="020B0503020102020204" pitchFamily="34" charset="0"/>
            </a:endParaRPr>
          </a:p>
        </p:txBody>
      </p:sp>
      <p:pic>
        <p:nvPicPr>
          <p:cNvPr id="73731" name="Picture 1">
            <a:extLst>
              <a:ext uri="{FF2B5EF4-FFF2-40B4-BE49-F238E27FC236}">
                <a16:creationId xmlns:a16="http://schemas.microsoft.com/office/drawing/2014/main" id="{799C909C-7757-5617-976E-AB699D6E80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07950"/>
            <a:ext cx="1981200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AB97A685-2529-214D-1C67-B0A37D8D6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rgbClr val="616363"/>
                </a:solidFill>
                <a:latin typeface="Franklin Gothic Medium" panose="020B0603020102020204" pitchFamily="34" charset="0"/>
                <a:ea typeface="+mj-ea"/>
                <a:cs typeface="+mj-cs"/>
              </a:rPr>
              <a:t>Activity – Guess who</a:t>
            </a:r>
          </a:p>
        </p:txBody>
      </p:sp>
      <p:sp>
        <p:nvSpPr>
          <p:cNvPr id="75778" name="Content Placeholder 2">
            <a:extLst>
              <a:ext uri="{FF2B5EF4-FFF2-40B4-BE49-F238E27FC236}">
                <a16:creationId xmlns:a16="http://schemas.microsoft.com/office/drawing/2014/main" id="{EDE79769-8670-5857-59B9-52158EFD6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3" y="1025525"/>
            <a:ext cx="7772400" cy="3943350"/>
          </a:xfrm>
        </p:spPr>
        <p:txBody>
          <a:bodyPr lIns="91440" rIns="91440"/>
          <a:lstStyle/>
          <a:p>
            <a:pPr eaLnBrk="1" hangingPunct="1"/>
            <a:r>
              <a:rPr lang="en-US" altLang="en-US">
                <a:solidFill>
                  <a:srgbClr val="616363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I work in a clinic setting and treat multiple patients with chronic conditions. I have one-on-one patient appointments where I gather patient information, review side effects, interpret INR lab values, and make changes to my patient’s warfarin (blood thinner) regimen as appropriate. Who am I?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000">
                <a:solidFill>
                  <a:schemeClr val="accent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Ambulatory Care Pharmacist</a:t>
            </a:r>
          </a:p>
          <a:p>
            <a:pPr lvl="2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>
                <a:solidFill>
                  <a:schemeClr val="accent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Anticoagulation clinics are a common setting for these pharmacists who can prescribe medications under a collaborative practice agreement or broad scope of practice.</a:t>
            </a:r>
          </a:p>
        </p:txBody>
      </p:sp>
      <p:pic>
        <p:nvPicPr>
          <p:cNvPr id="75779" name="Picture 1">
            <a:extLst>
              <a:ext uri="{FF2B5EF4-FFF2-40B4-BE49-F238E27FC236}">
                <a16:creationId xmlns:a16="http://schemas.microsoft.com/office/drawing/2014/main" id="{F74A775A-FE40-CCC6-80A4-4CE52ACC4E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84138"/>
            <a:ext cx="1981200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F87AFA97-9D8C-63E0-4505-6F977FCDB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rgbClr val="616363"/>
                </a:solidFill>
                <a:latin typeface="Franklin Gothic Medium" panose="020B0603020102020204" pitchFamily="34" charset="0"/>
                <a:ea typeface="+mj-ea"/>
                <a:cs typeface="+mj-cs"/>
              </a:rPr>
              <a:t>Activity – Guess who</a:t>
            </a:r>
          </a:p>
        </p:txBody>
      </p:sp>
      <p:sp>
        <p:nvSpPr>
          <p:cNvPr id="77826" name="Content Placeholder 2">
            <a:extLst>
              <a:ext uri="{FF2B5EF4-FFF2-40B4-BE49-F238E27FC236}">
                <a16:creationId xmlns:a16="http://schemas.microsoft.com/office/drawing/2014/main" id="{58C554B7-AB79-E085-0CBE-C9485358F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063625"/>
            <a:ext cx="7772400" cy="3943350"/>
          </a:xfrm>
        </p:spPr>
        <p:txBody>
          <a:bodyPr lIns="91440" rIns="91440"/>
          <a:lstStyle/>
          <a:p>
            <a:pPr eaLnBrk="1" hangingPunct="1"/>
            <a:r>
              <a:rPr lang="en-US" altLang="en-US">
                <a:solidFill>
                  <a:srgbClr val="616363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I work in a hospital setting and provide direct patient care educating patients and their families about chemotherapy and how to manage side effects. I ensure correct medication dosing and work closely with nursing staff to coordinate chemotherapy administration time. Who am I?</a:t>
            </a:r>
          </a:p>
          <a:p>
            <a:pPr marL="927100" lvl="1" indent="-457200" eaLnBrk="1" hangingPunct="1">
              <a:buFont typeface="Arial" panose="020B0604020202020204" pitchFamily="34" charset="0"/>
              <a:buAutoNum type="alphaLcPeriod"/>
            </a:pPr>
            <a:r>
              <a:rPr lang="en-US" altLang="en-US">
                <a:solidFill>
                  <a:srgbClr val="616363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Oncologist</a:t>
            </a:r>
          </a:p>
          <a:p>
            <a:pPr marL="927100" lvl="1" indent="-457200" eaLnBrk="1" hangingPunct="1">
              <a:buFont typeface="Arial" panose="020B0604020202020204" pitchFamily="34" charset="0"/>
              <a:buAutoNum type="alphaLcPeriod"/>
            </a:pPr>
            <a:r>
              <a:rPr lang="en-US" altLang="en-US">
                <a:solidFill>
                  <a:srgbClr val="616363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Oncology Pharmacist</a:t>
            </a:r>
          </a:p>
          <a:p>
            <a:pPr marL="927100" lvl="1" indent="-457200" eaLnBrk="1" hangingPunct="1">
              <a:buFont typeface="Arial" panose="020B0604020202020204" pitchFamily="34" charset="0"/>
              <a:buAutoNum type="alphaLcPeriod"/>
            </a:pPr>
            <a:r>
              <a:rPr lang="en-US" altLang="en-US">
                <a:solidFill>
                  <a:srgbClr val="616363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Registered Nurse</a:t>
            </a:r>
          </a:p>
          <a:p>
            <a:pPr marL="927100" lvl="1" indent="-457200" eaLnBrk="1" hangingPunct="1">
              <a:buFont typeface="Arial" panose="020B0604020202020204" pitchFamily="34" charset="0"/>
              <a:buAutoNum type="alphaLcPeriod"/>
            </a:pPr>
            <a:r>
              <a:rPr lang="en-US" altLang="en-US">
                <a:solidFill>
                  <a:srgbClr val="616363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Social Worker</a:t>
            </a:r>
          </a:p>
          <a:p>
            <a:pPr eaLnBrk="1" hangingPunct="1"/>
            <a:endParaRPr lang="en-US" altLang="en-US">
              <a:solidFill>
                <a:srgbClr val="616363"/>
              </a:solidFill>
              <a:latin typeface="Franklin Gothic Medium" panose="020B0603020102020204" pitchFamily="34" charset="0"/>
              <a:ea typeface="ＭＳ Ｐゴシック" panose="020B0600070205080204" pitchFamily="34" charset="-128"/>
              <a:cs typeface="Franklin Gothic Book" panose="020B0503020102020204" pitchFamily="34" charset="0"/>
            </a:endParaRPr>
          </a:p>
        </p:txBody>
      </p:sp>
      <p:pic>
        <p:nvPicPr>
          <p:cNvPr id="77827" name="Picture 1">
            <a:extLst>
              <a:ext uri="{FF2B5EF4-FFF2-40B4-BE49-F238E27FC236}">
                <a16:creationId xmlns:a16="http://schemas.microsoft.com/office/drawing/2014/main" id="{46EFB6DF-7BF7-F9F6-EAAF-48AC0F6FC1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07950"/>
            <a:ext cx="1981200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74CD59CE-8BB2-3418-FFD7-9BF812AE3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rgbClr val="616363"/>
                </a:solidFill>
                <a:latin typeface="Franklin Gothic Medium" panose="020B0603020102020204" pitchFamily="34" charset="0"/>
                <a:ea typeface="+mj-ea"/>
                <a:cs typeface="+mj-cs"/>
              </a:rPr>
              <a:t>Activity – Guess who</a:t>
            </a:r>
          </a:p>
        </p:txBody>
      </p:sp>
      <p:sp>
        <p:nvSpPr>
          <p:cNvPr id="79874" name="Content Placeholder 2">
            <a:extLst>
              <a:ext uri="{FF2B5EF4-FFF2-40B4-BE49-F238E27FC236}">
                <a16:creationId xmlns:a16="http://schemas.microsoft.com/office/drawing/2014/main" id="{AC26CE8B-9E20-9AEE-6B1B-35B36224F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063625"/>
            <a:ext cx="7696200" cy="3943350"/>
          </a:xfrm>
        </p:spPr>
        <p:txBody>
          <a:bodyPr lIns="91440" rIns="91440"/>
          <a:lstStyle/>
          <a:p>
            <a:pPr eaLnBrk="1" hangingPunct="1"/>
            <a:r>
              <a:rPr lang="en-US" altLang="en-US">
                <a:solidFill>
                  <a:srgbClr val="616363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I work in a hospital setting and provide direct patient care educating patients and their families about chemotherapy and how to manage side effects. I ensure correct medication dosing for the indication and work closely with nursing staff to coordinate chemotherapy administration time. Who am I?</a:t>
            </a:r>
          </a:p>
          <a:p>
            <a:pPr lvl="1" eaLnBrk="1" hangingPunct="1"/>
            <a:r>
              <a:rPr lang="en-US" altLang="en-US" sz="2400">
                <a:solidFill>
                  <a:schemeClr val="accent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Oncology Pharmacist</a:t>
            </a:r>
          </a:p>
          <a:p>
            <a:pPr lvl="2" eaLnBrk="1" hangingPunct="1"/>
            <a:r>
              <a:rPr lang="en-US" altLang="en-US" sz="2000">
                <a:solidFill>
                  <a:schemeClr val="accent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Clinics, hospitals, and cancer centers are common settings for these pharmacists. They support all aspects of cancer care.</a:t>
            </a:r>
          </a:p>
        </p:txBody>
      </p:sp>
      <p:pic>
        <p:nvPicPr>
          <p:cNvPr id="79875" name="Picture 1">
            <a:extLst>
              <a:ext uri="{FF2B5EF4-FFF2-40B4-BE49-F238E27FC236}">
                <a16:creationId xmlns:a16="http://schemas.microsoft.com/office/drawing/2014/main" id="{F5091988-11EF-BFD8-6B84-3C3675F4F7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07950"/>
            <a:ext cx="1981200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F8336306-AF23-F132-994D-79F8017F3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rgbClr val="616363"/>
                </a:solidFill>
                <a:latin typeface="Franklin Gothic Medium" panose="020B0603020102020204" pitchFamily="34" charset="0"/>
                <a:ea typeface="+mj-ea"/>
                <a:cs typeface="+mj-cs"/>
              </a:rPr>
              <a:t>Activity – Guess who</a:t>
            </a:r>
          </a:p>
        </p:txBody>
      </p:sp>
      <p:sp>
        <p:nvSpPr>
          <p:cNvPr id="81922" name="Content Placeholder 2">
            <a:extLst>
              <a:ext uri="{FF2B5EF4-FFF2-40B4-BE49-F238E27FC236}">
                <a16:creationId xmlns:a16="http://schemas.microsoft.com/office/drawing/2014/main" id="{FF3F9042-752F-F9AD-6253-228A343F3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063625"/>
            <a:ext cx="7772400" cy="3943350"/>
          </a:xfrm>
        </p:spPr>
        <p:txBody>
          <a:bodyPr lIns="91440" rIns="91440"/>
          <a:lstStyle/>
          <a:p>
            <a:pPr eaLnBrk="1" hangingPunct="1"/>
            <a:r>
              <a:rPr lang="en-US" altLang="en-US">
                <a:solidFill>
                  <a:srgbClr val="616363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I work with patients in a health-system. I record allergy information and how patients use prescription and over-the counter medications. I update the patient’s profile which must be reviewed by another healthcare professional. Who am I?</a:t>
            </a:r>
          </a:p>
          <a:p>
            <a:pPr marL="927100" lvl="1" indent="-457200" eaLnBrk="1" hangingPunct="1">
              <a:buFont typeface="Arial" panose="020B0604020202020204" pitchFamily="34" charset="0"/>
              <a:buAutoNum type="alphaLcPeriod"/>
            </a:pPr>
            <a:r>
              <a:rPr lang="en-US" altLang="en-US">
                <a:solidFill>
                  <a:srgbClr val="616363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Medical Doctor</a:t>
            </a:r>
          </a:p>
          <a:p>
            <a:pPr marL="927100" lvl="1" indent="-457200" eaLnBrk="1" hangingPunct="1">
              <a:buFont typeface="Arial" panose="020B0604020202020204" pitchFamily="34" charset="0"/>
              <a:buAutoNum type="alphaLcPeriod"/>
            </a:pPr>
            <a:r>
              <a:rPr lang="en-US" altLang="en-US">
                <a:solidFill>
                  <a:srgbClr val="616363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Inpatient Clinical Pharmacist</a:t>
            </a:r>
          </a:p>
          <a:p>
            <a:pPr marL="927100" lvl="1" indent="-457200" eaLnBrk="1" hangingPunct="1">
              <a:buFont typeface="Arial" panose="020B0604020202020204" pitchFamily="34" charset="0"/>
              <a:buAutoNum type="alphaLcPeriod"/>
            </a:pPr>
            <a:r>
              <a:rPr lang="en-US" altLang="en-US">
                <a:solidFill>
                  <a:srgbClr val="616363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Medication History Technician</a:t>
            </a:r>
          </a:p>
          <a:p>
            <a:pPr marL="927100" lvl="1" indent="-457200" eaLnBrk="1" hangingPunct="1">
              <a:buFont typeface="Arial" panose="020B0604020202020204" pitchFamily="34" charset="0"/>
              <a:buAutoNum type="alphaLcPeriod"/>
            </a:pPr>
            <a:r>
              <a:rPr lang="en-US" altLang="en-US">
                <a:solidFill>
                  <a:srgbClr val="616363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Certified Nursing Assistant</a:t>
            </a:r>
          </a:p>
        </p:txBody>
      </p:sp>
      <p:pic>
        <p:nvPicPr>
          <p:cNvPr id="81923" name="Picture 1">
            <a:extLst>
              <a:ext uri="{FF2B5EF4-FFF2-40B4-BE49-F238E27FC236}">
                <a16:creationId xmlns:a16="http://schemas.microsoft.com/office/drawing/2014/main" id="{B4B9A28D-7E8E-370B-5AEA-B2A181757B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07950"/>
            <a:ext cx="1981200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D9B4F1E6-ED0E-E6E0-F52C-DA4ED0F93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rgbClr val="616363"/>
                </a:solidFill>
                <a:latin typeface="Franklin Gothic Medium" panose="020B0603020102020204" pitchFamily="34" charset="0"/>
                <a:ea typeface="+mj-ea"/>
                <a:cs typeface="+mj-cs"/>
              </a:rPr>
              <a:t>Activity – Guess who</a:t>
            </a:r>
          </a:p>
        </p:txBody>
      </p:sp>
      <p:sp>
        <p:nvSpPr>
          <p:cNvPr id="83970" name="Content Placeholder 2">
            <a:extLst>
              <a:ext uri="{FF2B5EF4-FFF2-40B4-BE49-F238E27FC236}">
                <a16:creationId xmlns:a16="http://schemas.microsoft.com/office/drawing/2014/main" id="{080F1E4C-1C81-C48D-EDBF-24F58EB88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041400"/>
            <a:ext cx="7772400" cy="3943350"/>
          </a:xfrm>
        </p:spPr>
        <p:txBody>
          <a:bodyPr lIns="91440" rIns="91440"/>
          <a:lstStyle/>
          <a:p>
            <a:pPr eaLnBrk="1" hangingPunct="1"/>
            <a:r>
              <a:rPr lang="en-US" altLang="en-US">
                <a:solidFill>
                  <a:srgbClr val="616363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I work with patients in a health-system. I record allergy information and how patients use prescription and over-the counter medications. I update the patient’s profile which must be reviewed by another healthcare professional. Who am I?</a:t>
            </a:r>
          </a:p>
          <a:p>
            <a:pPr lvl="1" eaLnBrk="1" hangingPunct="1"/>
            <a:r>
              <a:rPr lang="en-US" altLang="en-US" sz="2000">
                <a:solidFill>
                  <a:schemeClr val="accent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Medication History Technician</a:t>
            </a:r>
          </a:p>
          <a:p>
            <a:pPr lvl="2" eaLnBrk="1" hangingPunct="1"/>
            <a:r>
              <a:rPr lang="en-US" altLang="en-US" sz="2000">
                <a:solidFill>
                  <a:schemeClr val="accent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Technicians in this role are valuable team members in hospital admissions. They effectively collect and document patient information using structured interviews and standardized forms.</a:t>
            </a:r>
          </a:p>
        </p:txBody>
      </p:sp>
      <p:pic>
        <p:nvPicPr>
          <p:cNvPr id="83971" name="Picture 1">
            <a:extLst>
              <a:ext uri="{FF2B5EF4-FFF2-40B4-BE49-F238E27FC236}">
                <a16:creationId xmlns:a16="http://schemas.microsoft.com/office/drawing/2014/main" id="{70726E36-01CC-5C3B-5907-C969EBAA09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07950"/>
            <a:ext cx="1981200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Content Placeholder 2">
            <a:extLst>
              <a:ext uri="{FF2B5EF4-FFF2-40B4-BE49-F238E27FC236}">
                <a16:creationId xmlns:a16="http://schemas.microsoft.com/office/drawing/2014/main" id="{8E4B5721-F603-0EED-AEBE-218744DB0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00150"/>
            <a:ext cx="7772400" cy="2800350"/>
          </a:xfrm>
        </p:spPr>
        <p:txBody>
          <a:bodyPr lIns="91440" rIns="91440"/>
          <a:lstStyle/>
          <a:p>
            <a:pPr marL="69850" indent="0" eaLnBrk="1" hangingPunct="1">
              <a:buFont typeface="Wingdings 3" pitchFamily="2" charset="2"/>
              <a:buNone/>
            </a:pPr>
            <a:r>
              <a:rPr lang="en-US" altLang="en-US" sz="6000">
                <a:solidFill>
                  <a:srgbClr val="424444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QUESTIONS?</a:t>
            </a:r>
          </a:p>
        </p:txBody>
      </p:sp>
    </p:spTree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3AF7CC3B-6247-D24A-BA2E-FF28A1C9C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55588"/>
            <a:ext cx="7772400" cy="8572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rgbClr val="424444"/>
                </a:solidFill>
                <a:latin typeface="Franklin Gothic Medium" panose="020B0603020102020204" pitchFamily="34" charset="0"/>
                <a:ea typeface="+mj-ea"/>
                <a:cs typeface="+mj-cs"/>
              </a:rPr>
              <a:t>Thank You</a:t>
            </a: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775EBE21-CF8A-7E36-6A4F-8346CFE70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00150"/>
            <a:ext cx="3657600" cy="820738"/>
          </a:xfrm>
        </p:spPr>
        <p:txBody>
          <a:bodyPr lIns="91440" rIns="91440"/>
          <a:lstStyle/>
          <a:p>
            <a:pPr marL="69850" indent="0" eaLnBrk="1" hangingPunct="1">
              <a:buFont typeface="Wingdings 3" charset="2"/>
              <a:buNone/>
              <a:defRPr/>
            </a:pPr>
            <a:r>
              <a:rPr lang="en-US" altLang="en-US" dirty="0">
                <a:solidFill>
                  <a:srgbClr val="424444"/>
                </a:solidFill>
                <a:latin typeface="Franklin Gothic Medium" charset="0"/>
                <a:ea typeface="ＭＳ Ｐゴシック" charset="-128"/>
                <a:cs typeface="Franklin Gothic Book" charset="0"/>
              </a:rPr>
              <a:t>Presenter name</a:t>
            </a:r>
          </a:p>
          <a:p>
            <a:pPr marL="69850" indent="0" eaLnBrk="1" hangingPunct="1">
              <a:buFont typeface="Wingdings 3" charset="2"/>
              <a:buNone/>
              <a:defRPr/>
            </a:pPr>
            <a:r>
              <a:rPr lang="en-US" altLang="en-US" dirty="0">
                <a:solidFill>
                  <a:srgbClr val="424444"/>
                </a:solidFill>
                <a:latin typeface="Franklin Gothic Medium" charset="0"/>
                <a:ea typeface="ＭＳ Ｐゴシック" charset="-128"/>
                <a:cs typeface="Franklin Gothic Book" charset="0"/>
              </a:rPr>
              <a:t>Presenter email</a:t>
            </a:r>
          </a:p>
          <a:p>
            <a:pPr eaLnBrk="1" hangingPunct="1">
              <a:buFont typeface="Wingdings 3" charset="2"/>
              <a:buChar char=""/>
              <a:defRPr/>
            </a:pPr>
            <a:endParaRPr lang="en-US" altLang="en-US" dirty="0">
              <a:solidFill>
                <a:srgbClr val="424444"/>
              </a:solidFill>
              <a:latin typeface="Franklin Gothic Medium" charset="0"/>
              <a:ea typeface="ＭＳ Ｐゴシック" charset="-128"/>
              <a:cs typeface="Franklin Gothic Book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F00368-3C6E-5056-E207-0FAA57F390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488" y="811213"/>
            <a:ext cx="900112" cy="900112"/>
          </a:xfrm>
          <a:prstGeom prst="rect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59F62EF-AC00-56AE-05A8-B6BA45A5A725}"/>
              </a:ext>
            </a:extLst>
          </p:cNvPr>
          <p:cNvSpPr/>
          <p:nvPr/>
        </p:nvSpPr>
        <p:spPr>
          <a:xfrm>
            <a:off x="4876800" y="185738"/>
            <a:ext cx="404812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Medium" charset="0"/>
                <a:ea typeface="Franklin Gothic Medium" charset="0"/>
                <a:cs typeface="Franklin Gothic Medium" charset="0"/>
              </a:rPr>
              <a:t>WANT MORE INFORMATION?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A7A5A2-2482-E097-9534-0C79BD0E639C}"/>
              </a:ext>
            </a:extLst>
          </p:cNvPr>
          <p:cNvSpPr txBox="1"/>
          <p:nvPr/>
        </p:nvSpPr>
        <p:spPr>
          <a:xfrm>
            <a:off x="6172200" y="811213"/>
            <a:ext cx="24384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ＭＳ Ｐゴシック" charset="-128"/>
              </a:rPr>
              <a:t>PHARMACY SOCIETY OF WISCONSIN (PSW)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574FEC-AB14-8110-5E6E-440B844E0C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425" y="2038350"/>
            <a:ext cx="900113" cy="900113"/>
          </a:xfrm>
          <a:prstGeom prst="rect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900C7E0-2413-D3F2-09EE-2862D313AD01}"/>
              </a:ext>
            </a:extLst>
          </p:cNvPr>
          <p:cNvSpPr txBox="1"/>
          <p:nvPr/>
        </p:nvSpPr>
        <p:spPr>
          <a:xfrm>
            <a:off x="6172200" y="2165350"/>
            <a:ext cx="24384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ＭＳ Ｐゴシック" charset="-128"/>
              </a:rPr>
              <a:t>ASHP PHARMACY PROFESSION FAQs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322281-1969-4288-60BE-8A03C012F6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425" y="3289300"/>
            <a:ext cx="900113" cy="900113"/>
          </a:xfrm>
          <a:prstGeom prst="rect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1F28D03-BFCB-1530-F0FB-211AEF4AEC5E}"/>
              </a:ext>
            </a:extLst>
          </p:cNvPr>
          <p:cNvSpPr txBox="1"/>
          <p:nvPr/>
        </p:nvSpPr>
        <p:spPr>
          <a:xfrm>
            <a:off x="6172200" y="3416300"/>
            <a:ext cx="24384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ea typeface="ＭＳ Ｐゴシック" charset="-128"/>
              </a:rPr>
              <a:t>APhA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ＭＳ Ｐゴシック" charset="-128"/>
              </a:rPr>
              <a:t> CAREER OPTION PROFILES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76F4E4D9-9F54-BEEF-03EF-EE13BC953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rgbClr val="616363"/>
                </a:solidFill>
                <a:latin typeface="Franklin Gothic Medium" panose="020B0603020102020204" pitchFamily="34" charset="0"/>
                <a:ea typeface="+mj-ea"/>
                <a:cs typeface="+mj-cs"/>
              </a:rPr>
              <a:t>{Presenter introduction}</a:t>
            </a:r>
          </a:p>
        </p:txBody>
      </p:sp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DEBABF9F-FFEA-D280-76A3-2978B74E7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00150"/>
            <a:ext cx="7162800" cy="2800350"/>
          </a:xfrm>
        </p:spPr>
        <p:txBody>
          <a:bodyPr lIns="91440" rIns="91440"/>
          <a:lstStyle/>
          <a:p>
            <a:pPr eaLnBrk="1" hangingPunct="1"/>
            <a:r>
              <a:rPr lang="en-US" altLang="en-US" sz="2800" b="1">
                <a:solidFill>
                  <a:schemeClr val="accent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Who are you?</a:t>
            </a:r>
          </a:p>
          <a:p>
            <a:pPr eaLnBrk="1" hangingPunct="1"/>
            <a:r>
              <a:rPr lang="en-US" altLang="en-US" sz="2800" b="1">
                <a:solidFill>
                  <a:schemeClr val="accent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What is your job?</a:t>
            </a:r>
          </a:p>
          <a:p>
            <a:pPr eaLnBrk="1" hangingPunct="1"/>
            <a:r>
              <a:rPr lang="en-US" altLang="en-US" sz="2800" b="1">
                <a:solidFill>
                  <a:schemeClr val="accent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What has been your career path?</a:t>
            </a:r>
          </a:p>
          <a:p>
            <a:pPr eaLnBrk="1" hangingPunct="1"/>
            <a:r>
              <a:rPr lang="en-US" altLang="en-US" sz="2800" b="1">
                <a:solidFill>
                  <a:schemeClr val="accent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What skills make you good at your job?</a:t>
            </a:r>
            <a:endParaRPr lang="en-US" altLang="en-US" sz="2800">
              <a:latin typeface="Franklin Gothic Book" panose="020B0503020102020204" pitchFamily="34" charset="0"/>
              <a:ea typeface="ＭＳ Ｐゴシック" panose="020B0600070205080204" pitchFamily="34" charset="-128"/>
              <a:cs typeface="Franklin Gothic Book" panose="020B05030201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2223D-B016-CC76-9FA8-88C58A555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200150"/>
            <a:ext cx="7772400" cy="1524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400" dirty="0"/>
              <a:t>What is pharmacy to you?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C4052C3A-FDF7-63E6-272F-82D0E110C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rgbClr val="616363"/>
                </a:solidFill>
                <a:latin typeface="Franklin Gothic Medium" panose="020B0603020102020204" pitchFamily="34" charset="0"/>
                <a:ea typeface="+mj-ea"/>
                <a:cs typeface="+mj-cs"/>
              </a:rPr>
              <a:t>About Pharmacy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A00CD91B-7FF9-46E5-5609-D30AEE5A8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00150"/>
            <a:ext cx="7162800" cy="2800350"/>
          </a:xfrm>
        </p:spPr>
        <p:txBody>
          <a:bodyPr lIns="91440" rIns="91440"/>
          <a:lstStyle/>
          <a:p>
            <a:pPr eaLnBrk="1" hangingPunct="1"/>
            <a:r>
              <a:rPr lang="en-US" altLang="en-US" sz="2800" b="1">
                <a:solidFill>
                  <a:schemeClr val="accent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Pharmacy</a:t>
            </a:r>
            <a:r>
              <a:rPr lang="en-US" altLang="en-US" sz="2800">
                <a:latin typeface="Franklin Gothic Book" panose="020B05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 is a blend of science, health care, ethics, technology, and business.</a:t>
            </a:r>
          </a:p>
          <a:p>
            <a:pPr eaLnBrk="1" hangingPunct="1"/>
            <a:r>
              <a:rPr lang="en-US" altLang="en-US" sz="2800" b="1">
                <a:solidFill>
                  <a:schemeClr val="accent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Pharmacists</a:t>
            </a:r>
            <a:r>
              <a:rPr lang="en-US" altLang="en-US" sz="2800">
                <a:latin typeface="Franklin Gothic Book" panose="020B05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 are medication experts who enhance patient care and promote wellness.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6D37F1CB-7DB2-CAB0-C7CE-C4ABA8A5B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38138"/>
            <a:ext cx="7772400" cy="85725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rgbClr val="616363"/>
                </a:solidFill>
                <a:latin typeface="Franklin Gothic Medium" panose="020B0603020102020204" pitchFamily="34" charset="0"/>
                <a:ea typeface="+mj-ea"/>
                <a:cs typeface="+mj-cs"/>
              </a:rPr>
              <a:t>Patient Care</a:t>
            </a:r>
            <a:br>
              <a:rPr lang="en-US" altLang="en-US" dirty="0">
                <a:solidFill>
                  <a:srgbClr val="616363"/>
                </a:solidFill>
                <a:latin typeface="Franklin Gothic Medium" panose="020B0603020102020204" pitchFamily="34" charset="0"/>
                <a:ea typeface="+mj-ea"/>
                <a:cs typeface="+mj-cs"/>
              </a:rPr>
            </a:br>
            <a:r>
              <a:rPr lang="en-US" altLang="en-US" sz="1800" i="1" dirty="0">
                <a:solidFill>
                  <a:srgbClr val="616363"/>
                </a:solidFill>
                <a:latin typeface="Franklin Gothic Medium" panose="020B0603020102020204" pitchFamily="34" charset="0"/>
                <a:ea typeface="+mj-ea"/>
                <a:cs typeface="+mj-cs"/>
              </a:rPr>
              <a:t>Where there’s a patient, there’s a pharmacist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DA8AC1C1-FE34-3AE6-4D43-3A9763282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0" y="1195388"/>
            <a:ext cx="5943600" cy="4191000"/>
          </a:xfrm>
        </p:spPr>
        <p:txBody>
          <a:bodyPr lIns="91440" rIns="91440"/>
          <a:lstStyle/>
          <a:p>
            <a:pPr marL="91440" eaLnBrk="1" hangingPunct="1">
              <a:spcBef>
                <a:spcPts val="0"/>
              </a:spcBef>
              <a:buFont typeface="Wingdings 3" charset="2"/>
              <a:buChar char=""/>
              <a:defRPr/>
            </a:pPr>
            <a:r>
              <a:rPr lang="en-US" altLang="en-US" sz="1800" b="1" dirty="0">
                <a:solidFill>
                  <a:schemeClr val="accent1"/>
                </a:solidFill>
                <a:latin typeface="Franklin Gothic Book" charset="0"/>
                <a:ea typeface="ＭＳ Ｐゴシック" charset="-128"/>
                <a:cs typeface="Franklin Gothic Book" charset="0"/>
              </a:rPr>
              <a:t>Collect patient health information </a:t>
            </a:r>
            <a:r>
              <a:rPr lang="en-US" altLang="en-US" sz="1800" dirty="0">
                <a:latin typeface="Franklin Gothic Book" charset="0"/>
                <a:ea typeface="ＭＳ Ｐゴシック" charset="-128"/>
                <a:cs typeface="Franklin Gothic Book" charset="0"/>
              </a:rPr>
              <a:t>social history, medication history (Rx and OTC)</a:t>
            </a:r>
          </a:p>
          <a:p>
            <a:pPr marL="91440" eaLnBrk="1" hangingPunct="1">
              <a:spcBef>
                <a:spcPts val="0"/>
              </a:spcBef>
              <a:buFont typeface="Wingdings 3" charset="2"/>
              <a:buChar char=""/>
              <a:defRPr/>
            </a:pPr>
            <a:r>
              <a:rPr lang="en-US" altLang="en-US" sz="1800" b="1" dirty="0">
                <a:solidFill>
                  <a:schemeClr val="accent1"/>
                </a:solidFill>
                <a:latin typeface="Franklin Gothic Book" charset="0"/>
                <a:ea typeface="ＭＳ Ｐゴシック" charset="-128"/>
                <a:cs typeface="Franklin Gothic Book" charset="0"/>
              </a:rPr>
              <a:t>Assess patient’s health: </a:t>
            </a:r>
            <a:r>
              <a:rPr lang="en-US" altLang="en-US" sz="1800" dirty="0">
                <a:latin typeface="Franklin Gothic Book" charset="0"/>
                <a:ea typeface="ＭＳ Ｐゴシック" charset="-128"/>
                <a:cs typeface="Franklin Gothic Book" charset="0"/>
              </a:rPr>
              <a:t>risk factors, medication use, health literacy, access to care</a:t>
            </a:r>
          </a:p>
          <a:p>
            <a:pPr marL="91440" eaLnBrk="1" hangingPunct="1">
              <a:spcBef>
                <a:spcPts val="0"/>
              </a:spcBef>
              <a:buFont typeface="Wingdings 3" charset="2"/>
              <a:buChar char=""/>
              <a:defRPr/>
            </a:pPr>
            <a:r>
              <a:rPr lang="en-US" altLang="en-US" sz="1800" b="1" dirty="0">
                <a:solidFill>
                  <a:schemeClr val="accent1"/>
                </a:solidFill>
                <a:latin typeface="Franklin Gothic Book" charset="0"/>
                <a:ea typeface="ＭＳ Ｐゴシック" charset="-128"/>
                <a:cs typeface="Franklin Gothic Book" charset="0"/>
              </a:rPr>
              <a:t>Develop medication treatment plan </a:t>
            </a:r>
            <a:r>
              <a:rPr lang="en-US" altLang="en-US" sz="1800" dirty="0">
                <a:latin typeface="Franklin Gothic Book" charset="0"/>
                <a:ea typeface="ＭＳ Ｐゴシック" charset="-128"/>
                <a:cs typeface="Franklin Gothic Book" charset="0"/>
              </a:rPr>
              <a:t>in collaboration with other health care professionals</a:t>
            </a:r>
          </a:p>
          <a:p>
            <a:pPr marL="91440" eaLnBrk="1" hangingPunct="1">
              <a:spcBef>
                <a:spcPts val="0"/>
              </a:spcBef>
              <a:buFont typeface="Wingdings 3" charset="2"/>
              <a:buChar char=""/>
              <a:defRPr/>
            </a:pPr>
            <a:r>
              <a:rPr lang="en-US" altLang="en-US" sz="1800" b="1" dirty="0">
                <a:solidFill>
                  <a:schemeClr val="accent1"/>
                </a:solidFill>
                <a:latin typeface="Franklin Gothic Book" charset="0"/>
                <a:ea typeface="ＭＳ Ｐゴシック" charset="-128"/>
                <a:cs typeface="Franklin Gothic Book" charset="0"/>
              </a:rPr>
              <a:t>Administer immunization</a:t>
            </a:r>
          </a:p>
          <a:p>
            <a:pPr marL="91440" eaLnBrk="1" hangingPunct="1">
              <a:spcBef>
                <a:spcPts val="0"/>
              </a:spcBef>
              <a:buFont typeface="Wingdings 3" charset="2"/>
              <a:buChar char=""/>
              <a:defRPr/>
            </a:pPr>
            <a:r>
              <a:rPr lang="en-US" altLang="en-US" sz="1800" b="1" dirty="0">
                <a:solidFill>
                  <a:schemeClr val="accent1"/>
                </a:solidFill>
                <a:latin typeface="Franklin Gothic Book" charset="0"/>
                <a:ea typeface="ＭＳ Ｐゴシック" charset="-128"/>
                <a:cs typeface="Franklin Gothic Book" charset="0"/>
              </a:rPr>
              <a:t>Wellness Services: </a:t>
            </a:r>
            <a:r>
              <a:rPr lang="en-US" altLang="en-US" sz="1800" dirty="0">
                <a:latin typeface="Franklin Gothic Book" charset="0"/>
                <a:ea typeface="ＭＳ Ｐゴシック" charset="-128"/>
                <a:cs typeface="Franklin Gothic Book" charset="0"/>
              </a:rPr>
              <a:t>smoking cessation, blood pressure monitoring</a:t>
            </a:r>
          </a:p>
          <a:p>
            <a:pPr marL="91440" eaLnBrk="1" hangingPunct="1">
              <a:spcBef>
                <a:spcPts val="0"/>
              </a:spcBef>
              <a:buFont typeface="Wingdings 3" charset="2"/>
              <a:buChar char=""/>
              <a:defRPr/>
            </a:pPr>
            <a:r>
              <a:rPr lang="en-US" altLang="en-US" sz="1800" b="1" dirty="0">
                <a:solidFill>
                  <a:schemeClr val="accent1"/>
                </a:solidFill>
                <a:latin typeface="Franklin Gothic Book" charset="0"/>
                <a:ea typeface="ＭＳ Ｐゴシック" charset="-128"/>
                <a:cs typeface="Franklin Gothic Book" charset="0"/>
              </a:rPr>
              <a:t>Counsel and educate patients</a:t>
            </a:r>
          </a:p>
          <a:p>
            <a:pPr marL="0" indent="0" algn="r" eaLnBrk="1" hangingPunct="1">
              <a:spcBef>
                <a:spcPts val="0"/>
              </a:spcBef>
              <a:buFont typeface="Wingdings 3" charset="2"/>
              <a:buNone/>
              <a:defRPr/>
            </a:pPr>
            <a:endParaRPr lang="en-US" altLang="en-US" sz="1200" dirty="0">
              <a:solidFill>
                <a:schemeClr val="accent1"/>
              </a:solidFill>
              <a:latin typeface="Franklin Gothic Book" charset="0"/>
              <a:ea typeface="ＭＳ Ｐゴシック" charset="-128"/>
              <a:cs typeface="Franklin Gothic Book" charset="0"/>
            </a:endParaRPr>
          </a:p>
          <a:p>
            <a:pPr marL="0" indent="0" algn="r" eaLnBrk="1" hangingPunct="1">
              <a:spcBef>
                <a:spcPts val="0"/>
              </a:spcBef>
              <a:buFont typeface="Wingdings 3" charset="2"/>
              <a:buNone/>
              <a:defRPr/>
            </a:pPr>
            <a:endParaRPr lang="en-US" altLang="en-US" sz="1200" dirty="0">
              <a:solidFill>
                <a:schemeClr val="bg2">
                  <a:lumMod val="75000"/>
                  <a:lumOff val="25000"/>
                </a:schemeClr>
              </a:solidFill>
              <a:latin typeface="Franklin Gothic Book" charset="0"/>
              <a:ea typeface="ＭＳ Ｐゴシック" charset="-128"/>
              <a:cs typeface="Franklin Gothic Book" charset="0"/>
            </a:endParaRPr>
          </a:p>
          <a:p>
            <a:pPr marL="0" indent="0" algn="r" eaLnBrk="1" hangingPunct="1">
              <a:spcBef>
                <a:spcPts val="0"/>
              </a:spcBef>
              <a:buFont typeface="Wingdings 3" charset="2"/>
              <a:buNone/>
              <a:defRPr/>
            </a:pPr>
            <a:r>
              <a:rPr lang="en-US" altLang="en-US" sz="1200" dirty="0" err="1">
                <a:solidFill>
                  <a:schemeClr val="bg2">
                    <a:lumMod val="75000"/>
                    <a:lumOff val="25000"/>
                  </a:schemeClr>
                </a:solidFill>
                <a:latin typeface="Franklin Gothic Book" charset="0"/>
                <a:ea typeface="ＭＳ Ｐゴシック" charset="-128"/>
                <a:cs typeface="Franklin Gothic Book" charset="0"/>
              </a:rPr>
              <a:t>pharmcacyforme.org</a:t>
            </a:r>
            <a:endParaRPr lang="en-US" altLang="en-US" sz="1200" dirty="0">
              <a:solidFill>
                <a:schemeClr val="bg2">
                  <a:lumMod val="75000"/>
                  <a:lumOff val="25000"/>
                </a:schemeClr>
              </a:solidFill>
              <a:latin typeface="Franklin Gothic Book" charset="0"/>
              <a:ea typeface="ＭＳ Ｐゴシック" charset="-128"/>
              <a:cs typeface="Franklin Gothic Book" charset="0"/>
            </a:endParaRPr>
          </a:p>
          <a:p>
            <a:pPr eaLnBrk="1" hangingPunct="1">
              <a:buFont typeface="Wingdings 3" charset="2"/>
              <a:buChar char=""/>
              <a:defRPr/>
            </a:pPr>
            <a:endParaRPr lang="en-US" altLang="en-US" dirty="0">
              <a:solidFill>
                <a:schemeClr val="accent6"/>
              </a:solidFill>
              <a:latin typeface="Franklin Gothic Medium" charset="0"/>
              <a:ea typeface="ＭＳ Ｐゴシック" charset="-128"/>
              <a:cs typeface="Franklin Gothic Book" charset="0"/>
            </a:endParaRPr>
          </a:p>
        </p:txBody>
      </p:sp>
      <p:pic>
        <p:nvPicPr>
          <p:cNvPr id="27651" name="Picture 1">
            <a:extLst>
              <a:ext uri="{FF2B5EF4-FFF2-40B4-BE49-F238E27FC236}">
                <a16:creationId xmlns:a16="http://schemas.microsoft.com/office/drawing/2014/main" id="{5C361CBE-8A2A-A7D6-BB95-87E6C0F8F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57350"/>
            <a:ext cx="202088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0660B33C-525D-571C-A603-411F3C18F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61950"/>
            <a:ext cx="7772400" cy="8572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rgbClr val="616363"/>
                </a:solidFill>
                <a:latin typeface="Franklin Gothic Medium" panose="020B0603020102020204" pitchFamily="34" charset="0"/>
                <a:ea typeface="+mj-ea"/>
                <a:cs typeface="+mj-cs"/>
              </a:rPr>
              <a:t>Trusted Profession</a:t>
            </a:r>
          </a:p>
        </p:txBody>
      </p:sp>
      <p:pic>
        <p:nvPicPr>
          <p:cNvPr id="28674" name="Content Placeholder 1">
            <a:extLst>
              <a:ext uri="{FF2B5EF4-FFF2-40B4-BE49-F238E27FC236}">
                <a16:creationId xmlns:a16="http://schemas.microsoft.com/office/drawing/2014/main" id="{5859B5A7-D6D3-9DAC-4362-992A5DC3EF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6"/>
          <a:stretch>
            <a:fillRect/>
          </a:stretch>
        </p:blipFill>
        <p:spPr>
          <a:xfrm>
            <a:off x="5410200" y="514350"/>
            <a:ext cx="3508375" cy="3355975"/>
          </a:xfr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D9B0C42-A5D1-D795-CC3F-DECD886E4886}"/>
              </a:ext>
            </a:extLst>
          </p:cNvPr>
          <p:cNvGraphicFramePr/>
          <p:nvPr/>
        </p:nvGraphicFramePr>
        <p:xfrm>
          <a:off x="304800" y="1276350"/>
          <a:ext cx="4648200" cy="2516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85BD0CCF-1042-A8E7-D333-7D70CA329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38138"/>
            <a:ext cx="7772400" cy="8572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rgbClr val="616363"/>
                </a:solidFill>
                <a:latin typeface="Franklin Gothic Medium" panose="020B0603020102020204" pitchFamily="34" charset="0"/>
                <a:ea typeface="+mj-ea"/>
                <a:cs typeface="+mj-cs"/>
              </a:rPr>
              <a:t>Salary and job demand</a:t>
            </a:r>
          </a:p>
        </p:txBody>
      </p:sp>
      <p:sp>
        <p:nvSpPr>
          <p:cNvPr id="30722" name="Content Placeholder 2">
            <a:extLst>
              <a:ext uri="{FF2B5EF4-FFF2-40B4-BE49-F238E27FC236}">
                <a16:creationId xmlns:a16="http://schemas.microsoft.com/office/drawing/2014/main" id="{2127A15E-0030-EC16-F69D-B6699C8B6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00150"/>
            <a:ext cx="7772400" cy="2800350"/>
          </a:xfrm>
        </p:spPr>
        <p:txBody>
          <a:bodyPr lIns="91440" rIns="91440"/>
          <a:lstStyle/>
          <a:p>
            <a:pPr eaLnBrk="1" hangingPunct="1"/>
            <a:r>
              <a:rPr lang="en-US" altLang="en-US" sz="2800">
                <a:solidFill>
                  <a:srgbClr val="616363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Median annual salary: $132,750</a:t>
            </a:r>
          </a:p>
          <a:p>
            <a:pPr eaLnBrk="1" hangingPunct="1"/>
            <a:r>
              <a:rPr lang="en-US" altLang="en-US" sz="2800">
                <a:solidFill>
                  <a:srgbClr val="616363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Job outlook:</a:t>
            </a:r>
          </a:p>
          <a:p>
            <a:pPr lvl="1" eaLnBrk="1" hangingPunct="1"/>
            <a:r>
              <a:rPr lang="en-US" altLang="en-US" sz="2000">
                <a:solidFill>
                  <a:srgbClr val="616363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3% growth (average)</a:t>
            </a:r>
          </a:p>
          <a:p>
            <a:pPr lvl="1" eaLnBrk="1" hangingPunct="1"/>
            <a:r>
              <a:rPr lang="en-US" altLang="en-US" sz="2000">
                <a:solidFill>
                  <a:srgbClr val="616363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~13,400 job openings each year for next 10 years</a:t>
            </a:r>
          </a:p>
          <a:p>
            <a:pPr lvl="2" eaLnBrk="1" hangingPunct="1"/>
            <a:r>
              <a:rPr lang="en-US" altLang="en-US" sz="1800">
                <a:solidFill>
                  <a:srgbClr val="616363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Replacing current workers (retirement, etc.)</a:t>
            </a:r>
          </a:p>
          <a:p>
            <a:pPr lvl="1" eaLnBrk="1" hangingPunct="1"/>
            <a:r>
              <a:rPr lang="en-US" altLang="en-US" sz="2000">
                <a:solidFill>
                  <a:srgbClr val="616363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Increased demand in hospitals and clinics</a:t>
            </a:r>
            <a:endParaRPr lang="en-US" altLang="en-US">
              <a:solidFill>
                <a:srgbClr val="616363"/>
              </a:solidFill>
              <a:latin typeface="Franklin Gothic Book" panose="020B0503020102020204" pitchFamily="34" charset="0"/>
              <a:ea typeface="ＭＳ Ｐゴシック" panose="020B0600070205080204" pitchFamily="34" charset="-128"/>
              <a:cs typeface="Franklin Gothic Book" panose="020B0503020102020204" pitchFamily="34" charset="0"/>
            </a:endParaRPr>
          </a:p>
          <a:p>
            <a:pPr eaLnBrk="1" hangingPunct="1"/>
            <a:endParaRPr lang="en-US" altLang="en-US" sz="1000">
              <a:solidFill>
                <a:srgbClr val="616363"/>
              </a:solidFill>
              <a:latin typeface="Franklin Gothic Medium" panose="020B0603020102020204" pitchFamily="34" charset="0"/>
              <a:ea typeface="ＭＳ Ｐゴシック" panose="020B0600070205080204" pitchFamily="34" charset="-128"/>
              <a:cs typeface="Franklin Gothic Book" panose="020B0503020102020204" pitchFamily="34" charset="0"/>
            </a:endParaRPr>
          </a:p>
          <a:p>
            <a:pPr eaLnBrk="1" hangingPunct="1"/>
            <a:endParaRPr lang="en-US" altLang="en-US" sz="1000">
              <a:solidFill>
                <a:srgbClr val="616363"/>
              </a:solidFill>
              <a:latin typeface="Franklin Gothic Medium" panose="020B0603020102020204" pitchFamily="34" charset="0"/>
              <a:ea typeface="ＭＳ Ｐゴシック" panose="020B0600070205080204" pitchFamily="34" charset="-128"/>
              <a:cs typeface="Franklin Gothic Book" panose="020B0503020102020204" pitchFamily="34" charset="0"/>
            </a:endParaRPr>
          </a:p>
          <a:p>
            <a:pPr algn="r" eaLnBrk="1" hangingPunct="1">
              <a:buFont typeface="Wingdings 3" pitchFamily="2" charset="2"/>
              <a:buNone/>
            </a:pPr>
            <a:r>
              <a:rPr lang="en-US" altLang="en-US" sz="1000">
                <a:solidFill>
                  <a:srgbClr val="616363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2022 U.S. Bureau of Labor Statistics</a:t>
            </a:r>
            <a:endParaRPr lang="en-US" altLang="en-US">
              <a:solidFill>
                <a:srgbClr val="616363"/>
              </a:solidFill>
              <a:latin typeface="Franklin Gothic Medium" panose="020B0603020102020204" pitchFamily="34" charset="0"/>
              <a:ea typeface="ＭＳ Ｐゴシック" panose="020B0600070205080204" pitchFamily="34" charset="-128"/>
              <a:cs typeface="Franklin Gothic Book" panose="020B0503020102020204" pitchFamily="34" charset="0"/>
            </a:endParaRP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B16DDED116314C8341F0480CB8F339" ma:contentTypeVersion="14" ma:contentTypeDescription="Create a new document." ma:contentTypeScope="" ma:versionID="14cdb9cea77f3d19c69e57fd7545bf53">
  <xsd:schema xmlns:xsd="http://www.w3.org/2001/XMLSchema" xmlns:xs="http://www.w3.org/2001/XMLSchema" xmlns:p="http://schemas.microsoft.com/office/2006/metadata/properties" xmlns:ns2="236b2a09-ca79-4b01-9e73-cf6284c6edfc" xmlns:ns3="7a247543-ca39-422e-9a01-1c0e709fc482" targetNamespace="http://schemas.microsoft.com/office/2006/metadata/properties" ma:root="true" ma:fieldsID="4957ec8319beca5bd32fe14e7afe4ac7" ns2:_="" ns3:_="">
    <xsd:import namespace="236b2a09-ca79-4b01-9e73-cf6284c6edfc"/>
    <xsd:import namespace="7a247543-ca39-422e-9a01-1c0e709fc4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6b2a09-ca79-4b01-9e73-cf6284c6ed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4eda444-3720-48b9-8b16-cb49c2934a7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247543-ca39-422e-9a01-1c0e709fc48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e0753d0-0d0a-4d03-be06-155d2cd6b6f1}" ma:internalName="TaxCatchAll" ma:showField="CatchAllData" ma:web="7a247543-ca39-422e-9a01-1c0e709fc4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37D571-A7BD-462C-B396-698205169F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6b2a09-ca79-4b01-9e73-cf6284c6edfc"/>
    <ds:schemaRef ds:uri="7a247543-ca39-422e-9a01-1c0e709fc4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Urban Pop.thmx</Template>
  <TotalTime>9942</TotalTime>
  <Words>2317</Words>
  <Application>Microsoft Macintosh PowerPoint</Application>
  <PresentationFormat>On-screen Show (16:9)</PresentationFormat>
  <Paragraphs>376</Paragraphs>
  <Slides>39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ＭＳ Ｐゴシック</vt:lpstr>
      <vt:lpstr>Franklin Gothic Medium</vt:lpstr>
      <vt:lpstr>Franklin Gothic Book</vt:lpstr>
      <vt:lpstr>Wingdings 3</vt:lpstr>
      <vt:lpstr>Calibri</vt:lpstr>
      <vt:lpstr>Wingdings</vt:lpstr>
      <vt:lpstr>Urban Pop</vt:lpstr>
      <vt:lpstr>PowerPoint Presentation</vt:lpstr>
      <vt:lpstr>PowerPoint Presentation</vt:lpstr>
      <vt:lpstr>PowerPoint Presentation</vt:lpstr>
      <vt:lpstr>{Presenter introduction}</vt:lpstr>
      <vt:lpstr>What is pharmacy to you?</vt:lpstr>
      <vt:lpstr>About Pharmacy</vt:lpstr>
      <vt:lpstr>Patient Care Where there’s a patient, there’s a pharmacist</vt:lpstr>
      <vt:lpstr>Trusted Profession</vt:lpstr>
      <vt:lpstr>Salary and job demand</vt:lpstr>
      <vt:lpstr>Variety of Careers variety of settings</vt:lpstr>
      <vt:lpstr>Community Pharmacy</vt:lpstr>
      <vt:lpstr>Hospital or Health-System Pharmacy</vt:lpstr>
      <vt:lpstr>Inpatient Clinical Specialist</vt:lpstr>
      <vt:lpstr>Ambulatory Care Clinical Specialist</vt:lpstr>
      <vt:lpstr>Pharmaceutical Industry</vt:lpstr>
      <vt:lpstr>Academic Pharmacy</vt:lpstr>
      <vt:lpstr>Other Pharmacy Career options</vt:lpstr>
      <vt:lpstr>Important qualities</vt:lpstr>
      <vt:lpstr>Pharmacy Degrees</vt:lpstr>
      <vt:lpstr>Path to PharmD</vt:lpstr>
      <vt:lpstr>Path to PharmD</vt:lpstr>
      <vt:lpstr>Path to PharmD</vt:lpstr>
      <vt:lpstr>Path to PharmD</vt:lpstr>
      <vt:lpstr>Path to PharmD</vt:lpstr>
      <vt:lpstr>PHARMACY TECHNICIANS</vt:lpstr>
      <vt:lpstr>About Pharmacy Technicians</vt:lpstr>
      <vt:lpstr>About Pharmacy Technicians</vt:lpstr>
      <vt:lpstr>Various Technician Roles</vt:lpstr>
      <vt:lpstr>Advanced Technician Roles</vt:lpstr>
      <vt:lpstr>Certification</vt:lpstr>
      <vt:lpstr>Pharmacy: How to get involved</vt:lpstr>
      <vt:lpstr>Activity – Guess who</vt:lpstr>
      <vt:lpstr>Activity – Guess who</vt:lpstr>
      <vt:lpstr>Activity – Guess who</vt:lpstr>
      <vt:lpstr>Activity – Guess who</vt:lpstr>
      <vt:lpstr>Activity – Guess who</vt:lpstr>
      <vt:lpstr>Activity – Guess who</vt:lpstr>
      <vt:lpstr>PowerPoint Presentation</vt:lpstr>
      <vt:lpstr>Thank You</vt:lpstr>
    </vt:vector>
  </TitlesOfParts>
  <Company>PSW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stacyw</dc:creator>
  <cp:lastModifiedBy>Megan Grant</cp:lastModifiedBy>
  <cp:revision>122</cp:revision>
  <dcterms:created xsi:type="dcterms:W3CDTF">2011-07-26T20:49:03Z</dcterms:created>
  <dcterms:modified xsi:type="dcterms:W3CDTF">2023-12-08T17:34:11Z</dcterms:modified>
</cp:coreProperties>
</file>